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256" r:id="rId3"/>
    <p:sldId id="257" r:id="rId4"/>
    <p:sldId id="258" r:id="rId5"/>
    <p:sldId id="261" r:id="rId6"/>
    <p:sldId id="275" r:id="rId7"/>
    <p:sldId id="274" r:id="rId8"/>
    <p:sldId id="280" r:id="rId9"/>
    <p:sldId id="291" r:id="rId10"/>
    <p:sldId id="285" r:id="rId11"/>
    <p:sldId id="283" r:id="rId12"/>
    <p:sldId id="281" r:id="rId13"/>
    <p:sldId id="304" r:id="rId14"/>
    <p:sldId id="302" r:id="rId15"/>
    <p:sldId id="300" r:id="rId16"/>
    <p:sldId id="295" r:id="rId17"/>
    <p:sldId id="294" r:id="rId18"/>
    <p:sldId id="293" r:id="rId19"/>
    <p:sldId id="308" r:id="rId20"/>
    <p:sldId id="329" r:id="rId21"/>
    <p:sldId id="310" r:id="rId22"/>
    <p:sldId id="313" r:id="rId23"/>
    <p:sldId id="326" r:id="rId24"/>
    <p:sldId id="325" r:id="rId25"/>
    <p:sldId id="394" r:id="rId26"/>
    <p:sldId id="355" r:id="rId27"/>
    <p:sldId id="350" r:id="rId28"/>
    <p:sldId id="349" r:id="rId29"/>
    <p:sldId id="347" r:id="rId30"/>
    <p:sldId id="343" r:id="rId31"/>
  </p:sldIdLst>
  <p:sldSz cx="9144000" cy="6858000" type="screen4x3"/>
  <p:notesSz cx="6881813" cy="9588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varScale="1">
        <p:scale>
          <a:sx n="61" d="100"/>
          <a:sy n="61" d="100"/>
        </p:scale>
        <p:origin x="-9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479425"/>
          </a:xfrm>
          <a:prstGeom prst="rect">
            <a:avLst/>
          </a:prstGeom>
        </p:spPr>
        <p:txBody>
          <a:bodyPr vert="horz" lIns="94110" tIns="47055" rIns="94110" bIns="47055" rtlCol="0"/>
          <a:lstStyle>
            <a:lvl1pPr algn="l">
              <a:defRPr sz="1200"/>
            </a:lvl1pPr>
          </a:lstStyle>
          <a:p>
            <a:endParaRPr lang="de-DE"/>
          </a:p>
        </p:txBody>
      </p:sp>
      <p:sp>
        <p:nvSpPr>
          <p:cNvPr id="3" name="Datumsplatzhalter 2"/>
          <p:cNvSpPr>
            <a:spLocks noGrp="1"/>
          </p:cNvSpPr>
          <p:nvPr>
            <p:ph type="dt" sz="quarter" idx="1"/>
          </p:nvPr>
        </p:nvSpPr>
        <p:spPr>
          <a:xfrm>
            <a:off x="3898102" y="0"/>
            <a:ext cx="2982119" cy="479425"/>
          </a:xfrm>
          <a:prstGeom prst="rect">
            <a:avLst/>
          </a:prstGeom>
        </p:spPr>
        <p:txBody>
          <a:bodyPr vert="horz" lIns="94110" tIns="47055" rIns="94110" bIns="47055" rtlCol="0"/>
          <a:lstStyle>
            <a:lvl1pPr algn="r">
              <a:defRPr sz="1200"/>
            </a:lvl1pPr>
          </a:lstStyle>
          <a:p>
            <a:fld id="{2CFC0B25-C9F1-4F70-B960-AC37FD43D6F3}" type="datetimeFigureOut">
              <a:rPr lang="de-DE" smtClean="0"/>
              <a:t>15.10.2013</a:t>
            </a:fld>
            <a:endParaRPr lang="de-DE"/>
          </a:p>
        </p:txBody>
      </p:sp>
      <p:sp>
        <p:nvSpPr>
          <p:cNvPr id="4" name="Fußzeilenplatzhalter 3"/>
          <p:cNvSpPr>
            <a:spLocks noGrp="1"/>
          </p:cNvSpPr>
          <p:nvPr>
            <p:ph type="ftr" sz="quarter" idx="2"/>
          </p:nvPr>
        </p:nvSpPr>
        <p:spPr>
          <a:xfrm>
            <a:off x="0" y="9107411"/>
            <a:ext cx="2982119" cy="479425"/>
          </a:xfrm>
          <a:prstGeom prst="rect">
            <a:avLst/>
          </a:prstGeom>
        </p:spPr>
        <p:txBody>
          <a:bodyPr vert="horz" lIns="94110" tIns="47055" rIns="94110" bIns="47055" rtlCol="0" anchor="b"/>
          <a:lstStyle>
            <a:lvl1pPr algn="l">
              <a:defRPr sz="1200"/>
            </a:lvl1pPr>
          </a:lstStyle>
          <a:p>
            <a:r>
              <a:rPr lang="de-DE" smtClean="0"/>
              <a:t>VNW</a:t>
            </a:r>
            <a:endParaRPr lang="de-DE"/>
          </a:p>
        </p:txBody>
      </p:sp>
      <p:sp>
        <p:nvSpPr>
          <p:cNvPr id="5" name="Foliennummernplatzhalter 4"/>
          <p:cNvSpPr>
            <a:spLocks noGrp="1"/>
          </p:cNvSpPr>
          <p:nvPr>
            <p:ph type="sldNum" sz="quarter" idx="3"/>
          </p:nvPr>
        </p:nvSpPr>
        <p:spPr>
          <a:xfrm>
            <a:off x="3898102" y="9107411"/>
            <a:ext cx="2982119" cy="479425"/>
          </a:xfrm>
          <a:prstGeom prst="rect">
            <a:avLst/>
          </a:prstGeom>
        </p:spPr>
        <p:txBody>
          <a:bodyPr vert="horz" lIns="94110" tIns="47055" rIns="94110" bIns="47055" rtlCol="0" anchor="b"/>
          <a:lstStyle>
            <a:lvl1pPr algn="r">
              <a:defRPr sz="1200"/>
            </a:lvl1pPr>
          </a:lstStyle>
          <a:p>
            <a:fld id="{73F3AC3C-FB1E-4B85-AE7D-332D34B5CE88}" type="slidenum">
              <a:rPr lang="de-DE" smtClean="0"/>
              <a:t>‹Nr.›</a:t>
            </a:fld>
            <a:endParaRPr lang="de-DE"/>
          </a:p>
        </p:txBody>
      </p:sp>
    </p:spTree>
    <p:extLst>
      <p:ext uri="{BB962C8B-B14F-4D97-AF65-F5344CB8AC3E}">
        <p14:creationId xmlns:p14="http://schemas.microsoft.com/office/powerpoint/2010/main" val="13727025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479425"/>
          </a:xfrm>
          <a:prstGeom prst="rect">
            <a:avLst/>
          </a:prstGeom>
        </p:spPr>
        <p:txBody>
          <a:bodyPr vert="horz" lIns="94110" tIns="47055" rIns="94110" bIns="47055" rtlCol="0"/>
          <a:lstStyle>
            <a:lvl1pPr algn="l">
              <a:defRPr sz="1200"/>
            </a:lvl1pPr>
          </a:lstStyle>
          <a:p>
            <a:endParaRPr lang="de-DE"/>
          </a:p>
        </p:txBody>
      </p:sp>
      <p:sp>
        <p:nvSpPr>
          <p:cNvPr id="3" name="Datumsplatzhalter 2"/>
          <p:cNvSpPr>
            <a:spLocks noGrp="1"/>
          </p:cNvSpPr>
          <p:nvPr>
            <p:ph type="dt" idx="1"/>
          </p:nvPr>
        </p:nvSpPr>
        <p:spPr>
          <a:xfrm>
            <a:off x="3898102" y="0"/>
            <a:ext cx="2982119" cy="479425"/>
          </a:xfrm>
          <a:prstGeom prst="rect">
            <a:avLst/>
          </a:prstGeom>
        </p:spPr>
        <p:txBody>
          <a:bodyPr vert="horz" lIns="94110" tIns="47055" rIns="94110" bIns="47055" rtlCol="0"/>
          <a:lstStyle>
            <a:lvl1pPr algn="r">
              <a:defRPr sz="1200"/>
            </a:lvl1pPr>
          </a:lstStyle>
          <a:p>
            <a:fld id="{FA20DDD5-7A9D-4FE4-9900-76505CF2CC4B}" type="datetimeFigureOut">
              <a:rPr lang="de-DE" smtClean="0"/>
              <a:t>15.10.2013</a:t>
            </a:fld>
            <a:endParaRPr lang="de-DE"/>
          </a:p>
        </p:txBody>
      </p:sp>
      <p:sp>
        <p:nvSpPr>
          <p:cNvPr id="4" name="Folienbildplatzhalter 3"/>
          <p:cNvSpPr>
            <a:spLocks noGrp="1" noRot="1" noChangeAspect="1"/>
          </p:cNvSpPr>
          <p:nvPr>
            <p:ph type="sldImg" idx="2"/>
          </p:nvPr>
        </p:nvSpPr>
        <p:spPr>
          <a:xfrm>
            <a:off x="1044575" y="719138"/>
            <a:ext cx="4794250" cy="3595687"/>
          </a:xfrm>
          <a:prstGeom prst="rect">
            <a:avLst/>
          </a:prstGeom>
          <a:noFill/>
          <a:ln w="12700">
            <a:solidFill>
              <a:prstClr val="black"/>
            </a:solidFill>
          </a:ln>
        </p:spPr>
        <p:txBody>
          <a:bodyPr vert="horz" lIns="94110" tIns="47055" rIns="94110" bIns="47055" rtlCol="0" anchor="ctr"/>
          <a:lstStyle/>
          <a:p>
            <a:endParaRPr lang="de-DE"/>
          </a:p>
        </p:txBody>
      </p:sp>
      <p:sp>
        <p:nvSpPr>
          <p:cNvPr id="5" name="Notizenplatzhalter 4"/>
          <p:cNvSpPr>
            <a:spLocks noGrp="1"/>
          </p:cNvSpPr>
          <p:nvPr>
            <p:ph type="body" sz="quarter" idx="3"/>
          </p:nvPr>
        </p:nvSpPr>
        <p:spPr>
          <a:xfrm>
            <a:off x="688182" y="4554538"/>
            <a:ext cx="5505450" cy="4314825"/>
          </a:xfrm>
          <a:prstGeom prst="rect">
            <a:avLst/>
          </a:prstGeom>
        </p:spPr>
        <p:txBody>
          <a:bodyPr vert="horz" lIns="94110" tIns="47055" rIns="94110" bIns="4705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107411"/>
            <a:ext cx="2982119" cy="479425"/>
          </a:xfrm>
          <a:prstGeom prst="rect">
            <a:avLst/>
          </a:prstGeom>
        </p:spPr>
        <p:txBody>
          <a:bodyPr vert="horz" lIns="94110" tIns="47055" rIns="94110" bIns="47055" rtlCol="0" anchor="b"/>
          <a:lstStyle>
            <a:lvl1pPr algn="l">
              <a:defRPr sz="1200"/>
            </a:lvl1pPr>
          </a:lstStyle>
          <a:p>
            <a:r>
              <a:rPr lang="de-DE" smtClean="0"/>
              <a:t>VNW</a:t>
            </a:r>
            <a:endParaRPr lang="de-DE"/>
          </a:p>
        </p:txBody>
      </p:sp>
      <p:sp>
        <p:nvSpPr>
          <p:cNvPr id="7" name="Foliennummernplatzhalter 6"/>
          <p:cNvSpPr>
            <a:spLocks noGrp="1"/>
          </p:cNvSpPr>
          <p:nvPr>
            <p:ph type="sldNum" sz="quarter" idx="5"/>
          </p:nvPr>
        </p:nvSpPr>
        <p:spPr>
          <a:xfrm>
            <a:off x="3898102" y="9107411"/>
            <a:ext cx="2982119" cy="479425"/>
          </a:xfrm>
          <a:prstGeom prst="rect">
            <a:avLst/>
          </a:prstGeom>
        </p:spPr>
        <p:txBody>
          <a:bodyPr vert="horz" lIns="94110" tIns="47055" rIns="94110" bIns="47055" rtlCol="0" anchor="b"/>
          <a:lstStyle>
            <a:lvl1pPr algn="r">
              <a:defRPr sz="1200"/>
            </a:lvl1pPr>
          </a:lstStyle>
          <a:p>
            <a:fld id="{E2CD7294-E60D-4BF3-B32D-DAAFD4DB3505}" type="slidenum">
              <a:rPr lang="de-DE" smtClean="0"/>
              <a:t>‹Nr.›</a:t>
            </a:fld>
            <a:endParaRPr lang="de-DE"/>
          </a:p>
        </p:txBody>
      </p:sp>
    </p:spTree>
    <p:extLst>
      <p:ext uri="{BB962C8B-B14F-4D97-AF65-F5344CB8AC3E}">
        <p14:creationId xmlns:p14="http://schemas.microsoft.com/office/powerpoint/2010/main" val="39781217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2CD7294-E60D-4BF3-B32D-DAAFD4DB3505}" type="slidenum">
              <a:rPr lang="de-DE" smtClean="0"/>
              <a:t>1</a:t>
            </a:fld>
            <a:endParaRPr lang="de-DE"/>
          </a:p>
        </p:txBody>
      </p:sp>
      <p:sp>
        <p:nvSpPr>
          <p:cNvPr id="5" name="Fußzeilenplatzhalter 4"/>
          <p:cNvSpPr>
            <a:spLocks noGrp="1"/>
          </p:cNvSpPr>
          <p:nvPr>
            <p:ph type="ftr" sz="quarter" idx="11"/>
          </p:nvPr>
        </p:nvSpPr>
        <p:spPr/>
        <p:txBody>
          <a:bodyPr/>
          <a:lstStyle/>
          <a:p>
            <a:r>
              <a:rPr lang="de-DE" smtClean="0"/>
              <a:t>VNW</a:t>
            </a:r>
            <a:endParaRPr lang="de-DE"/>
          </a:p>
        </p:txBody>
      </p:sp>
    </p:spTree>
    <p:extLst>
      <p:ext uri="{BB962C8B-B14F-4D97-AF65-F5344CB8AC3E}">
        <p14:creationId xmlns:p14="http://schemas.microsoft.com/office/powerpoint/2010/main" val="373136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2CD7294-E60D-4BF3-B32D-DAAFD4DB3505}" type="slidenum">
              <a:rPr lang="de-DE" smtClean="0"/>
              <a:t>2</a:t>
            </a:fld>
            <a:endParaRPr lang="de-DE"/>
          </a:p>
        </p:txBody>
      </p:sp>
      <p:sp>
        <p:nvSpPr>
          <p:cNvPr id="5" name="Fußzeilenplatzhalter 4"/>
          <p:cNvSpPr>
            <a:spLocks noGrp="1"/>
          </p:cNvSpPr>
          <p:nvPr>
            <p:ph type="ftr" sz="quarter" idx="11"/>
          </p:nvPr>
        </p:nvSpPr>
        <p:spPr/>
        <p:txBody>
          <a:bodyPr/>
          <a:lstStyle/>
          <a:p>
            <a:r>
              <a:rPr lang="de-DE" smtClean="0"/>
              <a:t>VNW</a:t>
            </a:r>
            <a:endParaRPr lang="de-DE"/>
          </a:p>
        </p:txBody>
      </p:sp>
    </p:spTree>
    <p:extLst>
      <p:ext uri="{BB962C8B-B14F-4D97-AF65-F5344CB8AC3E}">
        <p14:creationId xmlns:p14="http://schemas.microsoft.com/office/powerpoint/2010/main" val="209024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27.09.2013</a:t>
            </a:r>
            <a:endParaRPr lang="de-DE"/>
          </a:p>
        </p:txBody>
      </p:sp>
      <p:sp>
        <p:nvSpPr>
          <p:cNvPr id="5" name="Fußzeilenplatzhalter 4"/>
          <p:cNvSpPr>
            <a:spLocks noGrp="1"/>
          </p:cNvSpPr>
          <p:nvPr>
            <p:ph type="ftr" sz="quarter" idx="11"/>
          </p:nvPr>
        </p:nvSpPr>
        <p:spPr/>
        <p:txBody>
          <a:bodyPr/>
          <a:lstStyle/>
          <a:p>
            <a:r>
              <a:rPr lang="de-DE" smtClean="0"/>
              <a:t>Dipl.-Ing. Dipl.-Informatiker Dieter Klapproth </a:t>
            </a:r>
            <a:endParaRPr lang="de-DE"/>
          </a:p>
        </p:txBody>
      </p:sp>
      <p:sp>
        <p:nvSpPr>
          <p:cNvPr id="6" name="Foliennummernplatzhalter 5"/>
          <p:cNvSpPr>
            <a:spLocks noGrp="1"/>
          </p:cNvSpPr>
          <p:nvPr>
            <p:ph type="sldNum" sz="quarter" idx="12"/>
          </p:nvPr>
        </p:nvSpPr>
        <p:spPr/>
        <p:txBody>
          <a:bodyPr/>
          <a:lstStyle/>
          <a:p>
            <a:fld id="{473A8C62-AF14-4EB7-A669-DD05A0EA2852}" type="slidenum">
              <a:rPr lang="de-DE" smtClean="0"/>
              <a:t>‹Nr.›</a:t>
            </a:fld>
            <a:endParaRPr lang="de-DE"/>
          </a:p>
        </p:txBody>
      </p:sp>
    </p:spTree>
    <p:extLst>
      <p:ext uri="{BB962C8B-B14F-4D97-AF65-F5344CB8AC3E}">
        <p14:creationId xmlns:p14="http://schemas.microsoft.com/office/powerpoint/2010/main" val="3816598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27.09.2013</a:t>
            </a:r>
            <a:endParaRPr lang="de-DE"/>
          </a:p>
        </p:txBody>
      </p:sp>
      <p:sp>
        <p:nvSpPr>
          <p:cNvPr id="5" name="Fußzeilenplatzhalter 4"/>
          <p:cNvSpPr>
            <a:spLocks noGrp="1"/>
          </p:cNvSpPr>
          <p:nvPr>
            <p:ph type="ftr" sz="quarter" idx="11"/>
          </p:nvPr>
        </p:nvSpPr>
        <p:spPr/>
        <p:txBody>
          <a:bodyPr/>
          <a:lstStyle/>
          <a:p>
            <a:r>
              <a:rPr lang="de-DE" smtClean="0"/>
              <a:t>Dipl.-Ing. Dipl.-Informatiker Dieter Klapproth </a:t>
            </a:r>
            <a:endParaRPr lang="de-DE"/>
          </a:p>
        </p:txBody>
      </p:sp>
      <p:sp>
        <p:nvSpPr>
          <p:cNvPr id="6" name="Foliennummernplatzhalter 5"/>
          <p:cNvSpPr>
            <a:spLocks noGrp="1"/>
          </p:cNvSpPr>
          <p:nvPr>
            <p:ph type="sldNum" sz="quarter" idx="12"/>
          </p:nvPr>
        </p:nvSpPr>
        <p:spPr/>
        <p:txBody>
          <a:bodyPr/>
          <a:lstStyle/>
          <a:p>
            <a:fld id="{473A8C62-AF14-4EB7-A669-DD05A0EA2852}" type="slidenum">
              <a:rPr lang="de-DE" smtClean="0"/>
              <a:t>‹Nr.›</a:t>
            </a:fld>
            <a:endParaRPr lang="de-DE"/>
          </a:p>
        </p:txBody>
      </p:sp>
    </p:spTree>
    <p:extLst>
      <p:ext uri="{BB962C8B-B14F-4D97-AF65-F5344CB8AC3E}">
        <p14:creationId xmlns:p14="http://schemas.microsoft.com/office/powerpoint/2010/main" val="114124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27.09.2013</a:t>
            </a:r>
            <a:endParaRPr lang="de-DE"/>
          </a:p>
        </p:txBody>
      </p:sp>
      <p:sp>
        <p:nvSpPr>
          <p:cNvPr id="5" name="Fußzeilenplatzhalter 4"/>
          <p:cNvSpPr>
            <a:spLocks noGrp="1"/>
          </p:cNvSpPr>
          <p:nvPr>
            <p:ph type="ftr" sz="quarter" idx="11"/>
          </p:nvPr>
        </p:nvSpPr>
        <p:spPr/>
        <p:txBody>
          <a:bodyPr/>
          <a:lstStyle/>
          <a:p>
            <a:r>
              <a:rPr lang="de-DE" smtClean="0"/>
              <a:t>Dipl.-Ing. Dipl.-Informatiker Dieter Klapproth </a:t>
            </a:r>
            <a:endParaRPr lang="de-DE"/>
          </a:p>
        </p:txBody>
      </p:sp>
      <p:sp>
        <p:nvSpPr>
          <p:cNvPr id="6" name="Foliennummernplatzhalter 5"/>
          <p:cNvSpPr>
            <a:spLocks noGrp="1"/>
          </p:cNvSpPr>
          <p:nvPr>
            <p:ph type="sldNum" sz="quarter" idx="12"/>
          </p:nvPr>
        </p:nvSpPr>
        <p:spPr/>
        <p:txBody>
          <a:bodyPr/>
          <a:lstStyle/>
          <a:p>
            <a:fld id="{473A8C62-AF14-4EB7-A669-DD05A0EA2852}" type="slidenum">
              <a:rPr lang="de-DE" smtClean="0"/>
              <a:t>‹Nr.›</a:t>
            </a:fld>
            <a:endParaRPr lang="de-DE"/>
          </a:p>
        </p:txBody>
      </p:sp>
    </p:spTree>
    <p:extLst>
      <p:ext uri="{BB962C8B-B14F-4D97-AF65-F5344CB8AC3E}">
        <p14:creationId xmlns:p14="http://schemas.microsoft.com/office/powerpoint/2010/main" val="250702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27.09.2013</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04573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27.09.2013</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52673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solidFill>
                  <a:prstClr val="black">
                    <a:tint val="75000"/>
                  </a:prstClr>
                </a:solidFill>
              </a:rPr>
              <a:t>27.09.2013</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1946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solidFill>
                  <a:prstClr val="black">
                    <a:tint val="75000"/>
                  </a:prstClr>
                </a:solidFill>
              </a:rPr>
              <a:t>27.09.2013</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2704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solidFill>
                  <a:prstClr val="black">
                    <a:tint val="75000"/>
                  </a:prstClr>
                </a:solidFill>
              </a:rPr>
              <a:t>27.09.2013</a:t>
            </a:r>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3098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27.09.2013</a:t>
            </a:r>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3634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prstClr val="black">
                    <a:tint val="75000"/>
                  </a:prstClr>
                </a:solidFill>
              </a:rPr>
              <a:t>27.09.2013</a:t>
            </a:r>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27825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27.09.2013</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7132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27.09.2013</a:t>
            </a:r>
            <a:endParaRPr lang="de-DE"/>
          </a:p>
        </p:txBody>
      </p:sp>
      <p:sp>
        <p:nvSpPr>
          <p:cNvPr id="5" name="Fußzeilenplatzhalter 4"/>
          <p:cNvSpPr>
            <a:spLocks noGrp="1"/>
          </p:cNvSpPr>
          <p:nvPr>
            <p:ph type="ftr" sz="quarter" idx="11"/>
          </p:nvPr>
        </p:nvSpPr>
        <p:spPr/>
        <p:txBody>
          <a:bodyPr/>
          <a:lstStyle/>
          <a:p>
            <a:r>
              <a:rPr lang="de-DE" smtClean="0"/>
              <a:t>Dipl.-Ing. Dipl.-Informatiker Dieter Klapproth </a:t>
            </a:r>
            <a:endParaRPr lang="de-DE"/>
          </a:p>
        </p:txBody>
      </p:sp>
      <p:sp>
        <p:nvSpPr>
          <p:cNvPr id="6" name="Foliennummernplatzhalter 5"/>
          <p:cNvSpPr>
            <a:spLocks noGrp="1"/>
          </p:cNvSpPr>
          <p:nvPr>
            <p:ph type="sldNum" sz="quarter" idx="12"/>
          </p:nvPr>
        </p:nvSpPr>
        <p:spPr/>
        <p:txBody>
          <a:bodyPr/>
          <a:lstStyle/>
          <a:p>
            <a:fld id="{473A8C62-AF14-4EB7-A669-DD05A0EA2852}" type="slidenum">
              <a:rPr lang="de-DE" smtClean="0"/>
              <a:t>‹Nr.›</a:t>
            </a:fld>
            <a:endParaRPr lang="de-DE"/>
          </a:p>
        </p:txBody>
      </p:sp>
    </p:spTree>
    <p:extLst>
      <p:ext uri="{BB962C8B-B14F-4D97-AF65-F5344CB8AC3E}">
        <p14:creationId xmlns:p14="http://schemas.microsoft.com/office/powerpoint/2010/main" val="595217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27.09.2013</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76926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27.09.2013</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94855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27.09.2013</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7406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27.09.2013</a:t>
            </a:r>
            <a:endParaRPr lang="de-DE"/>
          </a:p>
        </p:txBody>
      </p:sp>
      <p:sp>
        <p:nvSpPr>
          <p:cNvPr id="5" name="Fußzeilenplatzhalter 4"/>
          <p:cNvSpPr>
            <a:spLocks noGrp="1"/>
          </p:cNvSpPr>
          <p:nvPr>
            <p:ph type="ftr" sz="quarter" idx="11"/>
          </p:nvPr>
        </p:nvSpPr>
        <p:spPr/>
        <p:txBody>
          <a:bodyPr/>
          <a:lstStyle/>
          <a:p>
            <a:r>
              <a:rPr lang="de-DE" smtClean="0"/>
              <a:t>Dipl.-Ing. Dipl.-Informatiker Dieter Klapproth </a:t>
            </a:r>
            <a:endParaRPr lang="de-DE"/>
          </a:p>
        </p:txBody>
      </p:sp>
      <p:sp>
        <p:nvSpPr>
          <p:cNvPr id="6" name="Foliennummernplatzhalter 5"/>
          <p:cNvSpPr>
            <a:spLocks noGrp="1"/>
          </p:cNvSpPr>
          <p:nvPr>
            <p:ph type="sldNum" sz="quarter" idx="12"/>
          </p:nvPr>
        </p:nvSpPr>
        <p:spPr/>
        <p:txBody>
          <a:bodyPr/>
          <a:lstStyle/>
          <a:p>
            <a:fld id="{473A8C62-AF14-4EB7-A669-DD05A0EA2852}" type="slidenum">
              <a:rPr lang="de-DE" smtClean="0"/>
              <a:t>‹Nr.›</a:t>
            </a:fld>
            <a:endParaRPr lang="de-DE"/>
          </a:p>
        </p:txBody>
      </p:sp>
    </p:spTree>
    <p:extLst>
      <p:ext uri="{BB962C8B-B14F-4D97-AF65-F5344CB8AC3E}">
        <p14:creationId xmlns:p14="http://schemas.microsoft.com/office/powerpoint/2010/main" val="426182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27.09.2013</a:t>
            </a:r>
            <a:endParaRPr lang="de-DE"/>
          </a:p>
        </p:txBody>
      </p:sp>
      <p:sp>
        <p:nvSpPr>
          <p:cNvPr id="6" name="Fußzeilenplatzhalter 5"/>
          <p:cNvSpPr>
            <a:spLocks noGrp="1"/>
          </p:cNvSpPr>
          <p:nvPr>
            <p:ph type="ftr" sz="quarter" idx="11"/>
          </p:nvPr>
        </p:nvSpPr>
        <p:spPr/>
        <p:txBody>
          <a:bodyPr/>
          <a:lstStyle/>
          <a:p>
            <a:r>
              <a:rPr lang="de-DE" smtClean="0"/>
              <a:t>Dipl.-Ing. Dipl.-Informatiker Dieter Klapproth </a:t>
            </a:r>
            <a:endParaRPr lang="de-DE"/>
          </a:p>
        </p:txBody>
      </p:sp>
      <p:sp>
        <p:nvSpPr>
          <p:cNvPr id="7" name="Foliennummernplatzhalter 6"/>
          <p:cNvSpPr>
            <a:spLocks noGrp="1"/>
          </p:cNvSpPr>
          <p:nvPr>
            <p:ph type="sldNum" sz="quarter" idx="12"/>
          </p:nvPr>
        </p:nvSpPr>
        <p:spPr/>
        <p:txBody>
          <a:bodyPr/>
          <a:lstStyle/>
          <a:p>
            <a:fld id="{473A8C62-AF14-4EB7-A669-DD05A0EA2852}" type="slidenum">
              <a:rPr lang="de-DE" smtClean="0"/>
              <a:t>‹Nr.›</a:t>
            </a:fld>
            <a:endParaRPr lang="de-DE"/>
          </a:p>
        </p:txBody>
      </p:sp>
    </p:spTree>
    <p:extLst>
      <p:ext uri="{BB962C8B-B14F-4D97-AF65-F5344CB8AC3E}">
        <p14:creationId xmlns:p14="http://schemas.microsoft.com/office/powerpoint/2010/main" val="22601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27.09.2013</a:t>
            </a:r>
            <a:endParaRPr lang="de-DE"/>
          </a:p>
        </p:txBody>
      </p:sp>
      <p:sp>
        <p:nvSpPr>
          <p:cNvPr id="8" name="Fußzeilenplatzhalter 7"/>
          <p:cNvSpPr>
            <a:spLocks noGrp="1"/>
          </p:cNvSpPr>
          <p:nvPr>
            <p:ph type="ftr" sz="quarter" idx="11"/>
          </p:nvPr>
        </p:nvSpPr>
        <p:spPr/>
        <p:txBody>
          <a:bodyPr/>
          <a:lstStyle/>
          <a:p>
            <a:r>
              <a:rPr lang="de-DE" smtClean="0"/>
              <a:t>Dipl.-Ing. Dipl.-Informatiker Dieter Klapproth </a:t>
            </a:r>
            <a:endParaRPr lang="de-DE"/>
          </a:p>
        </p:txBody>
      </p:sp>
      <p:sp>
        <p:nvSpPr>
          <p:cNvPr id="9" name="Foliennummernplatzhalter 8"/>
          <p:cNvSpPr>
            <a:spLocks noGrp="1"/>
          </p:cNvSpPr>
          <p:nvPr>
            <p:ph type="sldNum" sz="quarter" idx="12"/>
          </p:nvPr>
        </p:nvSpPr>
        <p:spPr/>
        <p:txBody>
          <a:bodyPr/>
          <a:lstStyle/>
          <a:p>
            <a:fld id="{473A8C62-AF14-4EB7-A669-DD05A0EA2852}" type="slidenum">
              <a:rPr lang="de-DE" smtClean="0"/>
              <a:t>‹Nr.›</a:t>
            </a:fld>
            <a:endParaRPr lang="de-DE"/>
          </a:p>
        </p:txBody>
      </p:sp>
    </p:spTree>
    <p:extLst>
      <p:ext uri="{BB962C8B-B14F-4D97-AF65-F5344CB8AC3E}">
        <p14:creationId xmlns:p14="http://schemas.microsoft.com/office/powerpoint/2010/main" val="210954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27.09.2013</a:t>
            </a:r>
            <a:endParaRPr lang="de-DE"/>
          </a:p>
        </p:txBody>
      </p:sp>
      <p:sp>
        <p:nvSpPr>
          <p:cNvPr id="4" name="Fußzeilenplatzhalter 3"/>
          <p:cNvSpPr>
            <a:spLocks noGrp="1"/>
          </p:cNvSpPr>
          <p:nvPr>
            <p:ph type="ftr" sz="quarter" idx="11"/>
          </p:nvPr>
        </p:nvSpPr>
        <p:spPr/>
        <p:txBody>
          <a:bodyPr/>
          <a:lstStyle/>
          <a:p>
            <a:r>
              <a:rPr lang="de-DE" smtClean="0"/>
              <a:t>Dipl.-Ing. Dipl.-Informatiker Dieter Klapproth </a:t>
            </a:r>
            <a:endParaRPr lang="de-DE"/>
          </a:p>
        </p:txBody>
      </p:sp>
      <p:sp>
        <p:nvSpPr>
          <p:cNvPr id="5" name="Foliennummernplatzhalter 4"/>
          <p:cNvSpPr>
            <a:spLocks noGrp="1"/>
          </p:cNvSpPr>
          <p:nvPr>
            <p:ph type="sldNum" sz="quarter" idx="12"/>
          </p:nvPr>
        </p:nvSpPr>
        <p:spPr/>
        <p:txBody>
          <a:bodyPr/>
          <a:lstStyle/>
          <a:p>
            <a:fld id="{473A8C62-AF14-4EB7-A669-DD05A0EA2852}" type="slidenum">
              <a:rPr lang="de-DE" smtClean="0"/>
              <a:t>‹Nr.›</a:t>
            </a:fld>
            <a:endParaRPr lang="de-DE"/>
          </a:p>
        </p:txBody>
      </p:sp>
    </p:spTree>
    <p:extLst>
      <p:ext uri="{BB962C8B-B14F-4D97-AF65-F5344CB8AC3E}">
        <p14:creationId xmlns:p14="http://schemas.microsoft.com/office/powerpoint/2010/main" val="189933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27.09.2013</a:t>
            </a:r>
            <a:endParaRPr lang="de-DE"/>
          </a:p>
        </p:txBody>
      </p:sp>
      <p:sp>
        <p:nvSpPr>
          <p:cNvPr id="3" name="Fußzeilenplatzhalter 2"/>
          <p:cNvSpPr>
            <a:spLocks noGrp="1"/>
          </p:cNvSpPr>
          <p:nvPr>
            <p:ph type="ftr" sz="quarter" idx="11"/>
          </p:nvPr>
        </p:nvSpPr>
        <p:spPr/>
        <p:txBody>
          <a:bodyPr/>
          <a:lstStyle/>
          <a:p>
            <a:r>
              <a:rPr lang="de-DE" smtClean="0"/>
              <a:t>Dipl.-Ing. Dipl.-Informatiker Dieter Klapproth </a:t>
            </a:r>
            <a:endParaRPr lang="de-DE"/>
          </a:p>
        </p:txBody>
      </p:sp>
      <p:sp>
        <p:nvSpPr>
          <p:cNvPr id="4" name="Foliennummernplatzhalter 3"/>
          <p:cNvSpPr>
            <a:spLocks noGrp="1"/>
          </p:cNvSpPr>
          <p:nvPr>
            <p:ph type="sldNum" sz="quarter" idx="12"/>
          </p:nvPr>
        </p:nvSpPr>
        <p:spPr/>
        <p:txBody>
          <a:bodyPr/>
          <a:lstStyle/>
          <a:p>
            <a:fld id="{473A8C62-AF14-4EB7-A669-DD05A0EA2852}" type="slidenum">
              <a:rPr lang="de-DE" smtClean="0"/>
              <a:t>‹Nr.›</a:t>
            </a:fld>
            <a:endParaRPr lang="de-DE"/>
          </a:p>
        </p:txBody>
      </p:sp>
    </p:spTree>
    <p:extLst>
      <p:ext uri="{BB962C8B-B14F-4D97-AF65-F5344CB8AC3E}">
        <p14:creationId xmlns:p14="http://schemas.microsoft.com/office/powerpoint/2010/main" val="261246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27.09.2013</a:t>
            </a:r>
            <a:endParaRPr lang="de-DE"/>
          </a:p>
        </p:txBody>
      </p:sp>
      <p:sp>
        <p:nvSpPr>
          <p:cNvPr id="6" name="Fußzeilenplatzhalter 5"/>
          <p:cNvSpPr>
            <a:spLocks noGrp="1"/>
          </p:cNvSpPr>
          <p:nvPr>
            <p:ph type="ftr" sz="quarter" idx="11"/>
          </p:nvPr>
        </p:nvSpPr>
        <p:spPr/>
        <p:txBody>
          <a:bodyPr/>
          <a:lstStyle/>
          <a:p>
            <a:r>
              <a:rPr lang="de-DE" smtClean="0"/>
              <a:t>Dipl.-Ing. Dipl.-Informatiker Dieter Klapproth </a:t>
            </a:r>
            <a:endParaRPr lang="de-DE"/>
          </a:p>
        </p:txBody>
      </p:sp>
      <p:sp>
        <p:nvSpPr>
          <p:cNvPr id="7" name="Foliennummernplatzhalter 6"/>
          <p:cNvSpPr>
            <a:spLocks noGrp="1"/>
          </p:cNvSpPr>
          <p:nvPr>
            <p:ph type="sldNum" sz="quarter" idx="12"/>
          </p:nvPr>
        </p:nvSpPr>
        <p:spPr/>
        <p:txBody>
          <a:bodyPr/>
          <a:lstStyle/>
          <a:p>
            <a:fld id="{473A8C62-AF14-4EB7-A669-DD05A0EA2852}" type="slidenum">
              <a:rPr lang="de-DE" smtClean="0"/>
              <a:t>‹Nr.›</a:t>
            </a:fld>
            <a:endParaRPr lang="de-DE"/>
          </a:p>
        </p:txBody>
      </p:sp>
    </p:spTree>
    <p:extLst>
      <p:ext uri="{BB962C8B-B14F-4D97-AF65-F5344CB8AC3E}">
        <p14:creationId xmlns:p14="http://schemas.microsoft.com/office/powerpoint/2010/main" val="367066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27.09.2013</a:t>
            </a:r>
            <a:endParaRPr lang="de-DE"/>
          </a:p>
        </p:txBody>
      </p:sp>
      <p:sp>
        <p:nvSpPr>
          <p:cNvPr id="6" name="Fußzeilenplatzhalter 5"/>
          <p:cNvSpPr>
            <a:spLocks noGrp="1"/>
          </p:cNvSpPr>
          <p:nvPr>
            <p:ph type="ftr" sz="quarter" idx="11"/>
          </p:nvPr>
        </p:nvSpPr>
        <p:spPr/>
        <p:txBody>
          <a:bodyPr/>
          <a:lstStyle/>
          <a:p>
            <a:r>
              <a:rPr lang="de-DE" smtClean="0"/>
              <a:t>Dipl.-Ing. Dipl.-Informatiker Dieter Klapproth </a:t>
            </a:r>
            <a:endParaRPr lang="de-DE"/>
          </a:p>
        </p:txBody>
      </p:sp>
      <p:sp>
        <p:nvSpPr>
          <p:cNvPr id="7" name="Foliennummernplatzhalter 6"/>
          <p:cNvSpPr>
            <a:spLocks noGrp="1"/>
          </p:cNvSpPr>
          <p:nvPr>
            <p:ph type="sldNum" sz="quarter" idx="12"/>
          </p:nvPr>
        </p:nvSpPr>
        <p:spPr/>
        <p:txBody>
          <a:bodyPr/>
          <a:lstStyle/>
          <a:p>
            <a:fld id="{473A8C62-AF14-4EB7-A669-DD05A0EA2852}" type="slidenum">
              <a:rPr lang="de-DE" smtClean="0"/>
              <a:t>‹Nr.›</a:t>
            </a:fld>
            <a:endParaRPr lang="de-DE"/>
          </a:p>
        </p:txBody>
      </p:sp>
    </p:spTree>
    <p:extLst>
      <p:ext uri="{BB962C8B-B14F-4D97-AF65-F5344CB8AC3E}">
        <p14:creationId xmlns:p14="http://schemas.microsoft.com/office/powerpoint/2010/main" val="77179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27.09.2013</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Dipl.-Ing. Dipl.-Informatiker Dieter Klapproth </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A8C62-AF14-4EB7-A669-DD05A0EA2852}" type="slidenum">
              <a:rPr lang="de-DE" smtClean="0"/>
              <a:t>‹Nr.›</a:t>
            </a:fld>
            <a:endParaRPr lang="de-DE"/>
          </a:p>
        </p:txBody>
      </p:sp>
    </p:spTree>
    <p:extLst>
      <p:ext uri="{BB962C8B-B14F-4D97-AF65-F5344CB8AC3E}">
        <p14:creationId xmlns:p14="http://schemas.microsoft.com/office/powerpoint/2010/main" val="135920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solidFill>
                  <a:prstClr val="black">
                    <a:tint val="75000"/>
                  </a:prstClr>
                </a:solidFill>
              </a:rPr>
              <a:t>27.09.2013</a:t>
            </a:r>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solidFill>
                  <a:prstClr val="black">
                    <a:tint val="75000"/>
                  </a:prstClr>
                </a:solidFill>
              </a:rPr>
              <a:t>Dipl.-Ing. Dipl.-Informatiker Dieter Klapproth </a:t>
            </a:r>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A8C62-AF14-4EB7-A669-DD05A0EA285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87922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4067944" y="6482645"/>
            <a:ext cx="4608512" cy="412155"/>
          </a:xfrm>
        </p:spPr>
        <p:txBody>
          <a:bodyPr/>
          <a:lstStyle/>
          <a:p>
            <a:r>
              <a:rPr lang="de-DE" dirty="0"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1</a:t>
            </a:fld>
            <a:endParaRPr lang="de-DE" dirty="0"/>
          </a:p>
        </p:txBody>
      </p:sp>
      <p:sp>
        <p:nvSpPr>
          <p:cNvPr id="8" name="Titel 4"/>
          <p:cNvSpPr txBox="1">
            <a:spLocks noGrp="1"/>
          </p:cNvSpPr>
          <p:nvPr>
            <p:ph type="subTitle" idx="1"/>
          </p:nvPr>
        </p:nvSpPr>
        <p:spPr>
          <a:xfrm>
            <a:off x="395536" y="188640"/>
            <a:ext cx="8280920" cy="6331223"/>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de-DE" b="1" dirty="0" smtClean="0">
                <a:solidFill>
                  <a:sysClr val="windowText" lastClr="000000"/>
                </a:solidFill>
                <a:latin typeface="Calibri"/>
              </a:rPr>
              <a:t>Wie verhindere ich rechtzeitig das Scheitern von Softwareprojekten?</a:t>
            </a:r>
          </a:p>
          <a:p>
            <a:pPr fontAlgn="auto">
              <a:spcAft>
                <a:spcPts val="0"/>
              </a:spcAft>
              <a:defRPr/>
            </a:pPr>
            <a:endParaRPr lang="de-DE" sz="6000" b="1" dirty="0" smtClean="0">
              <a:solidFill>
                <a:sysClr val="windowText" lastClr="000000"/>
              </a:solidFill>
              <a:latin typeface="Calibri"/>
            </a:endParaRPr>
          </a:p>
          <a:p>
            <a:pPr fontAlgn="auto">
              <a:spcAft>
                <a:spcPts val="0"/>
              </a:spcAft>
              <a:defRPr/>
            </a:pPr>
            <a:endParaRPr lang="de-DE" b="1" dirty="0" smtClean="0">
              <a:solidFill>
                <a:sysClr val="windowText" lastClr="000000"/>
              </a:solidFill>
              <a:latin typeface="Calibri"/>
            </a:endParaRPr>
          </a:p>
          <a:p>
            <a:pPr fontAlgn="auto">
              <a:spcAft>
                <a:spcPts val="0"/>
              </a:spcAft>
              <a:defRPr/>
            </a:pPr>
            <a:endParaRPr lang="de-DE" b="1" dirty="0" smtClean="0">
              <a:solidFill>
                <a:sysClr val="windowText" lastClr="000000"/>
              </a:solidFill>
              <a:latin typeface="Calibri"/>
            </a:endParaRPr>
          </a:p>
          <a:p>
            <a:pPr fontAlgn="auto">
              <a:spcAft>
                <a:spcPts val="0"/>
              </a:spcAft>
              <a:defRPr/>
            </a:pPr>
            <a:endParaRPr lang="de-DE" b="1" dirty="0" smtClean="0">
              <a:solidFill>
                <a:sysClr val="windowText" lastClr="000000"/>
              </a:solidFill>
              <a:latin typeface="Calibri"/>
            </a:endParaRPr>
          </a:p>
          <a:p>
            <a:pPr fontAlgn="auto">
              <a:spcAft>
                <a:spcPts val="0"/>
              </a:spcAft>
              <a:defRPr/>
            </a:pPr>
            <a:r>
              <a:rPr lang="de-DE" sz="800" b="1" dirty="0" smtClean="0">
                <a:solidFill>
                  <a:sysClr val="windowText" lastClr="000000"/>
                </a:solidFill>
                <a:latin typeface="Calibri"/>
              </a:rPr>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503" y="2564904"/>
            <a:ext cx="5136571" cy="385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241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10</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539978"/>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Wie bereite ich ein Lastenheft vor?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smtClean="0">
                <a:ln>
                  <a:noFill/>
                </a:ln>
                <a:solidFill>
                  <a:prstClr val="black"/>
                </a:solidFill>
                <a:effectLst/>
                <a:uLnTx/>
                <a:uFillTx/>
                <a:latin typeface="Arial"/>
                <a:ea typeface="+mn-ea"/>
                <a:cs typeface="+mn-cs"/>
              </a:rPr>
              <a:t>Wenn </a:t>
            </a:r>
            <a:r>
              <a:rPr kumimoji="0" lang="de-DE" sz="1800" b="0" i="0" u="none" strike="noStrike" kern="0" cap="none" spc="0" normalizeH="0" baseline="0" noProof="0" dirty="0">
                <a:ln>
                  <a:noFill/>
                </a:ln>
                <a:solidFill>
                  <a:prstClr val="black"/>
                </a:solidFill>
                <a:effectLst/>
                <a:uLnTx/>
                <a:uFillTx/>
                <a:latin typeface="Arial"/>
                <a:ea typeface="+mn-ea"/>
                <a:cs typeface="+mn-cs"/>
              </a:rPr>
              <a:t>ich ein Lastenheft beginne, muss ich mir über das Ziel der Investition </a:t>
            </a:r>
            <a:r>
              <a:rPr kumimoji="0" lang="de-DE" sz="1400" b="1" i="0" u="none" strike="noStrike" kern="0" cap="none" spc="0" normalizeH="0" baseline="0" noProof="0" dirty="0" smtClean="0">
                <a:ln>
                  <a:noFill/>
                </a:ln>
                <a:solidFill>
                  <a:prstClr val="black"/>
                </a:solidFill>
                <a:effectLst/>
                <a:uLnTx/>
                <a:uFillTx/>
                <a:latin typeface="Arial"/>
                <a:ea typeface="+mn-ea"/>
                <a:cs typeface="+mn-cs"/>
              </a:rPr>
              <a:t>(Bedarfsanalyse) </a:t>
            </a:r>
            <a:r>
              <a:rPr kumimoji="0" lang="de-DE" sz="1800" b="0" i="0" u="none" strike="noStrike" kern="0" cap="none" spc="0" normalizeH="0" baseline="0" noProof="0" dirty="0" smtClean="0">
                <a:ln>
                  <a:noFill/>
                </a:ln>
                <a:solidFill>
                  <a:prstClr val="black"/>
                </a:solidFill>
                <a:effectLst/>
                <a:uLnTx/>
                <a:uFillTx/>
                <a:latin typeface="Arial"/>
                <a:ea typeface="+mn-ea"/>
                <a:cs typeface="+mn-cs"/>
              </a:rPr>
              <a:t>bewusst </a:t>
            </a:r>
            <a:r>
              <a:rPr kumimoji="0" lang="de-DE" sz="1800" b="0" i="0" u="none" strike="noStrike" kern="0" cap="none" spc="0" normalizeH="0" baseline="0" noProof="0" dirty="0">
                <a:ln>
                  <a:noFill/>
                </a:ln>
                <a:solidFill>
                  <a:prstClr val="black"/>
                </a:solidFill>
                <a:effectLst/>
                <a:uLnTx/>
                <a:uFillTx/>
                <a:latin typeface="Arial"/>
                <a:ea typeface="+mn-ea"/>
                <a:cs typeface="+mn-cs"/>
              </a:rPr>
              <a:t>sein.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Die Aufgabe des Lastenheftes ist es, dem Anbieter alle Informationen zu geben, damit der  ein adäquates Angebot erstellen kann.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Um die Vollständigkeit des Lastenheftes zu erreichen, ist es erforderlich, </a:t>
            </a:r>
            <a:r>
              <a:rPr kumimoji="0" lang="de-DE" sz="1800" b="0" i="0" u="sng" strike="noStrike" kern="0" cap="none" spc="0" normalizeH="0" baseline="0" noProof="0" dirty="0">
                <a:ln>
                  <a:noFill/>
                </a:ln>
                <a:solidFill>
                  <a:prstClr val="black"/>
                </a:solidFill>
                <a:effectLst/>
                <a:uLnTx/>
                <a:uFillTx/>
                <a:latin typeface="Arial"/>
                <a:ea typeface="+mn-ea"/>
                <a:cs typeface="+mn-cs"/>
              </a:rPr>
              <a:t>alle Beteiligten</a:t>
            </a:r>
            <a:r>
              <a:rPr kumimoji="0" lang="de-DE" sz="1800" b="0" i="0" u="none" strike="noStrike" kern="0" cap="none" spc="0" normalizeH="0" baseline="0" noProof="0" dirty="0">
                <a:ln>
                  <a:noFill/>
                </a:ln>
                <a:solidFill>
                  <a:prstClr val="black"/>
                </a:solidFill>
                <a:effectLst/>
                <a:uLnTx/>
                <a:uFillTx/>
                <a:latin typeface="Arial"/>
                <a:ea typeface="+mn-ea"/>
                <a:cs typeface="+mn-cs"/>
              </a:rPr>
              <a:t> mit ins Boot zu nehmen und alle Bedürfnisse zu formulieren. Alle Beteiligten meint, alle die später mit der Software arbeiten sollen. </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Als ersten Schritt sollte man sich Gedanken darüber machen, welche Arbeitsprozesse in der Software abgebildet sein müssen, das kann man natürlich nur in dem Umfang machen, wie man Kenntnisse über die Arbeitsprozesse hat.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Diese Bedürfnisse sind schriftlich festzuhalten.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Als nächste Schritte sind </a:t>
            </a:r>
            <a:r>
              <a:rPr kumimoji="0" lang="de-DE" sz="1800" b="0" i="0" u="sng" strike="noStrike" kern="0" cap="none" spc="0" normalizeH="0" baseline="0" noProof="0" dirty="0">
                <a:ln>
                  <a:noFill/>
                </a:ln>
                <a:solidFill>
                  <a:prstClr val="black"/>
                </a:solidFill>
                <a:effectLst/>
                <a:uLnTx/>
                <a:uFillTx/>
                <a:latin typeface="Arial"/>
                <a:ea typeface="+mn-ea"/>
                <a:cs typeface="+mn-cs"/>
              </a:rPr>
              <a:t>alle Abteilungen</a:t>
            </a:r>
            <a:r>
              <a:rPr kumimoji="0" lang="de-DE" sz="1800" b="0" i="0" u="none" strike="noStrike" kern="0" cap="none" spc="0" normalizeH="0" baseline="0" noProof="0" dirty="0">
                <a:ln>
                  <a:noFill/>
                </a:ln>
                <a:solidFill>
                  <a:prstClr val="black"/>
                </a:solidFill>
                <a:effectLst/>
                <a:uLnTx/>
                <a:uFillTx/>
                <a:latin typeface="Arial"/>
                <a:ea typeface="+mn-ea"/>
                <a:cs typeface="+mn-cs"/>
              </a:rPr>
              <a:t> und möglichst </a:t>
            </a:r>
            <a:r>
              <a:rPr kumimoji="0" lang="de-DE" sz="1800" b="0" i="0" u="sng" strike="noStrike" kern="0" cap="none" spc="0" normalizeH="0" baseline="0" noProof="0" dirty="0">
                <a:ln>
                  <a:noFill/>
                </a:ln>
                <a:solidFill>
                  <a:prstClr val="black"/>
                </a:solidFill>
                <a:effectLst/>
                <a:uLnTx/>
                <a:uFillTx/>
                <a:latin typeface="Arial"/>
                <a:ea typeface="+mn-ea"/>
                <a:cs typeface="+mn-cs"/>
              </a:rPr>
              <a:t>alle Mitarbeiter</a:t>
            </a:r>
            <a:r>
              <a:rPr kumimoji="0" lang="de-DE" sz="1800" b="0" i="0" u="none" strike="noStrike" kern="0" cap="none" spc="0" normalizeH="0" baseline="0" noProof="0" dirty="0">
                <a:ln>
                  <a:noFill/>
                </a:ln>
                <a:solidFill>
                  <a:prstClr val="black"/>
                </a:solidFill>
                <a:effectLst/>
                <a:uLnTx/>
                <a:uFillTx/>
                <a:latin typeface="Arial"/>
                <a:ea typeface="+mn-ea"/>
                <a:cs typeface="+mn-cs"/>
              </a:rPr>
              <a:t> auf ihre Ergänzungen zu den vorformulierten Bedürfnissen abzufragen.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Nur so kann man sicher sein, dass nicht Prozesse vergessen werden, die nur von einzelnen Mitarbeitern ausgeführt werden</a:t>
            </a:r>
            <a:r>
              <a:rPr kumimoji="0" lang="de-DE" sz="1800" b="0" i="0" u="none" strike="noStrike" kern="0" cap="none" spc="0" normalizeH="0" baseline="0" noProof="0" dirty="0" smtClean="0">
                <a:ln>
                  <a:noFill/>
                </a:ln>
                <a:solidFill>
                  <a:prstClr val="black"/>
                </a:solidFill>
                <a:effectLst/>
                <a:uLnTx/>
                <a:uFillTx/>
                <a:latin typeface="Arial"/>
                <a:ea typeface="+mn-ea"/>
                <a:cs typeface="+mn-cs"/>
              </a:rPr>
              <a:t>.</a:t>
            </a: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559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11</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3" cy="5478423"/>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Welche Inhalte muss ich im Lastenheft definieren?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algn="ctr"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Das Lastenheft sollte nach Abteilungen und Sachgebieten unterteilt werden (z. Bsp. Miete, SEV, WEG, IT) und in der Sprache des Sachbearbeiter formuliert sein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Als weitere Unterpunkte wären Teilbereiche möglich (z. Bsp. bei Mieten: Stammdaten, Sollstellungen, Buchungen, Abrechnungen, Kautionen, Kündigungen, Wohnungswechsel oder Leerstand)</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Zu jedem dieser Unterpunkte können dann beliebig viele Anforderungen beschrieben werden, je deutlicher formuliert, um so besser</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Für die Auswertung sollte eine Spalte angeführt werden, in die der Anbieter eintragen kann, ob er die Forderung erfüllen kann oder nicht</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86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12</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632311"/>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Wie bereite ich eine Ausschreibung vor?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smtClean="0">
                <a:ln>
                  <a:noFill/>
                </a:ln>
                <a:solidFill>
                  <a:prstClr val="black"/>
                </a:solidFill>
                <a:effectLst/>
                <a:uLnTx/>
                <a:uFillTx/>
                <a:latin typeface="Arial"/>
                <a:ea typeface="+mn-ea"/>
                <a:cs typeface="+mn-cs"/>
              </a:rPr>
              <a:t>Als </a:t>
            </a:r>
            <a:r>
              <a:rPr kumimoji="0" lang="de-DE" sz="1800" b="0" i="0" u="none" strike="noStrike" kern="0" cap="none" spc="0" normalizeH="0" baseline="0" noProof="0" dirty="0">
                <a:ln>
                  <a:noFill/>
                </a:ln>
                <a:solidFill>
                  <a:prstClr val="black"/>
                </a:solidFill>
                <a:effectLst/>
                <a:uLnTx/>
                <a:uFillTx/>
                <a:latin typeface="Arial"/>
                <a:ea typeface="+mn-ea"/>
                <a:cs typeface="+mn-cs"/>
              </a:rPr>
              <a:t>erstes muss man sich einen Überblick verschaffen, welche Anbieter am Markt existieren (eine Internetrecherche ist hier wahrscheinlich am schnellsten durchgeführt, eventuell gibt es auch Marktanalysen)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Vielleicht kann man an Hand der angebotenen Softwarebeschreibung ein Ausscheidungsverfahren vornehmen, weil bei einigen Anbietern erkennbar ist, dass nicht alle Arbeitsbereiche/Abteilungen abgedeckt werden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Eventuell kann man auch Fachkollegen befragen oder bei befreundeten Wettbewerbern nachfragen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Es sollten mindestens drei Softwareunternehmen angefragt werden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Das Lastenheft muss vollständig erarbeitet sein</a:t>
            </a:r>
            <a:r>
              <a:rPr kumimoji="0" lang="de-DE" sz="1800" b="0" i="0" u="none" strike="noStrike" kern="0" cap="none" spc="0" normalizeH="0" baseline="0" noProof="0" dirty="0" smtClean="0">
                <a:ln>
                  <a:noFill/>
                </a:ln>
                <a:solidFill>
                  <a:prstClr val="black"/>
                </a:solidFill>
                <a:effectLst/>
                <a:uLnTx/>
                <a:uFillTx/>
                <a:latin typeface="Arial"/>
                <a:ea typeface="+mn-ea"/>
                <a:cs typeface="+mn-cs"/>
              </a:rPr>
              <a:t>!!!</a:t>
            </a: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0620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13</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632311"/>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Was muss in der Ausschreibung stehen?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Dem Anbieter müssen verschiedene Informationen </a:t>
            </a:r>
            <a:r>
              <a:rPr kumimoji="0" lang="de-DE" sz="1800" b="0" i="0" u="sng" strike="noStrike" kern="0" cap="none" spc="0" normalizeH="0" baseline="0" noProof="0" dirty="0">
                <a:ln>
                  <a:noFill/>
                </a:ln>
                <a:solidFill>
                  <a:prstClr val="black"/>
                </a:solidFill>
                <a:effectLst/>
                <a:uLnTx/>
                <a:uFillTx/>
                <a:latin typeface="Arial"/>
                <a:ea typeface="+mn-ea"/>
                <a:cs typeface="+mn-cs"/>
              </a:rPr>
              <a:t>gegeben</a:t>
            </a:r>
            <a:r>
              <a:rPr kumimoji="0" lang="de-DE" sz="1800" b="0" i="0" u="none" strike="noStrike" kern="0" cap="none" spc="0" normalizeH="0" baseline="0" noProof="0" dirty="0">
                <a:ln>
                  <a:noFill/>
                </a:ln>
                <a:solidFill>
                  <a:prstClr val="black"/>
                </a:solidFill>
                <a:effectLst/>
                <a:uLnTx/>
                <a:uFillTx/>
                <a:latin typeface="Arial"/>
                <a:ea typeface="+mn-ea"/>
                <a:cs typeface="+mn-cs"/>
              </a:rPr>
              <a:t> werden:</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vorhandene Hardwareumgebung (Betriebssystem, Speicher etc.)</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vorhandene oder geplante Zahl der Arbeitsplätze</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Im Einsatz befindliche weitere Software mit entsprechenden Schnittstellen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Vom Anbieter müssen verschiedene Informationen </a:t>
            </a:r>
            <a:r>
              <a:rPr kumimoji="0" lang="de-DE" sz="1800" b="0" i="0" u="sng" strike="noStrike" kern="0" cap="none" spc="0" normalizeH="0" baseline="0" noProof="0" dirty="0">
                <a:ln>
                  <a:noFill/>
                </a:ln>
                <a:solidFill>
                  <a:prstClr val="black"/>
                </a:solidFill>
                <a:effectLst/>
                <a:uLnTx/>
                <a:uFillTx/>
                <a:latin typeface="Arial"/>
                <a:ea typeface="+mn-ea"/>
                <a:cs typeface="+mn-cs"/>
              </a:rPr>
              <a:t>gefordert</a:t>
            </a:r>
            <a:r>
              <a:rPr kumimoji="0" lang="de-DE" sz="1800" b="0" i="0" u="none" strike="noStrike" kern="0" cap="none" spc="0" normalizeH="0" baseline="0" noProof="0" dirty="0">
                <a:ln>
                  <a:noFill/>
                </a:ln>
                <a:solidFill>
                  <a:prstClr val="black"/>
                </a:solidFill>
                <a:effectLst/>
                <a:uLnTx/>
                <a:uFillTx/>
                <a:latin typeface="Arial"/>
                <a:ea typeface="+mn-ea"/>
                <a:cs typeface="+mn-cs"/>
              </a:rPr>
              <a:t> werden:</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Kosten für Lizenzen und spätere Erweiterungen/Reduzierungen</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Kosten für vorhandene Zusatzmodule</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Ausfüllen des vorgefertigten Lastenheftes (J/N-Antworten, eventuell möglich gegen Zusatzkosten)</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Umfang und Kosten der Migration von alten System</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Im Einsatz befindliche Fremdsoftware mit entsprechenden Schnittstellen</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Zusatzkosten für Customizing, Implementation, Schulung</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Kosten für Servicehotline, Wartung, Stunden- und Tagessätze</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Anzahl Installationen und Referenzen mit Ansprechpartner</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Mögliche Zeitachse ab Auftragserteilung bis „</a:t>
            </a:r>
            <a:r>
              <a:rPr kumimoji="0" lang="de-DE" sz="1800" b="0" i="0" u="none" strike="noStrike" kern="0" cap="none" spc="0" normalizeH="0" baseline="0" noProof="0" dirty="0" err="1">
                <a:ln>
                  <a:noFill/>
                </a:ln>
                <a:solidFill>
                  <a:prstClr val="black"/>
                </a:solidFill>
                <a:effectLst/>
                <a:uLnTx/>
                <a:uFillTx/>
                <a:latin typeface="Arial"/>
                <a:ea typeface="+mn-ea"/>
                <a:cs typeface="+mn-cs"/>
              </a:rPr>
              <a:t>go</a:t>
            </a:r>
            <a:r>
              <a:rPr kumimoji="0" lang="de-DE" sz="1800" b="0" i="0" u="none" strike="noStrike" kern="0" cap="none" spc="0" normalizeH="0" baseline="0" noProof="0" dirty="0">
                <a:ln>
                  <a:noFill/>
                </a:ln>
                <a:solidFill>
                  <a:prstClr val="black"/>
                </a:solidFill>
                <a:effectLst/>
                <a:uLnTx/>
                <a:uFillTx/>
                <a:latin typeface="Arial"/>
                <a:ea typeface="+mn-ea"/>
                <a:cs typeface="+mn-cs"/>
              </a:rPr>
              <a:t> </a:t>
            </a:r>
            <a:r>
              <a:rPr kumimoji="0" lang="de-DE" sz="1800" b="0" i="0" u="none" strike="noStrike" kern="0" cap="none" spc="0" normalizeH="0" baseline="0" noProof="0" dirty="0" err="1">
                <a:ln>
                  <a:noFill/>
                </a:ln>
                <a:solidFill>
                  <a:prstClr val="black"/>
                </a:solidFill>
                <a:effectLst/>
                <a:uLnTx/>
                <a:uFillTx/>
                <a:latin typeface="Arial"/>
                <a:ea typeface="+mn-ea"/>
                <a:cs typeface="+mn-cs"/>
              </a:rPr>
              <a:t>life</a:t>
            </a:r>
            <a:r>
              <a:rPr kumimoji="0" lang="de-DE" sz="1800" b="0" i="0" u="none" strike="noStrike" kern="0" cap="none" spc="0" normalizeH="0" baseline="0" noProof="0" dirty="0" smtClean="0">
                <a:ln>
                  <a:noFill/>
                </a:ln>
                <a:solidFill>
                  <a:prstClr val="black"/>
                </a:solidFill>
                <a:effectLst/>
                <a:uLnTx/>
                <a:uFillTx/>
                <a:latin typeface="Arial"/>
                <a:ea typeface="+mn-ea"/>
                <a:cs typeface="+mn-cs"/>
              </a:rPr>
              <a:t>“</a:t>
            </a: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8555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14</a:t>
            </a:fld>
            <a:endParaRPr lang="de-DE" dirty="0"/>
          </a:p>
        </p:txBody>
      </p:sp>
      <p:sp>
        <p:nvSpPr>
          <p:cNvPr id="3" name="Untertitel 2"/>
          <p:cNvSpPr>
            <a:spLocks noGrp="1"/>
          </p:cNvSpPr>
          <p:nvPr>
            <p:ph type="subTitle" idx="1"/>
          </p:nvPr>
        </p:nvSpPr>
        <p:spPr/>
        <p:txBody>
          <a:bodyPr/>
          <a:lstStyle/>
          <a:p>
            <a:endParaRPr lang="de-DE"/>
          </a:p>
        </p:txBody>
      </p:sp>
      <p:sp>
        <p:nvSpPr>
          <p:cNvPr id="9" name="Textfeld 8"/>
          <p:cNvSpPr txBox="1"/>
          <p:nvPr/>
        </p:nvSpPr>
        <p:spPr>
          <a:xfrm>
            <a:off x="611560" y="908720"/>
            <a:ext cx="7776864" cy="5509200"/>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Wie nehme ich ein Angebotsvergleich vor?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smtClean="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sz="1600" b="1" kern="0" dirty="0">
              <a:solidFill>
                <a:prstClr val="black"/>
              </a:solidFill>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smtClean="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sz="1600" b="1" kern="0" dirty="0">
              <a:solidFill>
                <a:prstClr val="black"/>
              </a:solidFill>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smtClean="0">
                <a:ln>
                  <a:noFill/>
                </a:ln>
                <a:solidFill>
                  <a:prstClr val="black"/>
                </a:solidFill>
                <a:effectLst/>
                <a:uLnTx/>
                <a:uFillTx/>
                <a:latin typeface="Arial"/>
                <a:ea typeface="+mn-ea"/>
                <a:cs typeface="+mn-cs"/>
              </a:rPr>
              <a:t>Die </a:t>
            </a:r>
            <a:r>
              <a:rPr kumimoji="0" lang="de-DE" sz="1800" b="0" i="0" u="none" strike="noStrike" kern="0" cap="none" spc="0" normalizeH="0" baseline="0" noProof="0" dirty="0">
                <a:ln>
                  <a:noFill/>
                </a:ln>
                <a:solidFill>
                  <a:prstClr val="black"/>
                </a:solidFill>
                <a:effectLst/>
                <a:uLnTx/>
                <a:uFillTx/>
                <a:latin typeface="Arial"/>
                <a:ea typeface="+mn-ea"/>
                <a:cs typeface="+mn-cs"/>
              </a:rPr>
              <a:t>Basis für das Vergleichsverfahren ist das vorgefertigte Lastenheft, welches jetzt um mehrere Spalten erweitert wird:</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smtClean="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lang="de-DE" kern="0" dirty="0">
              <a:solidFill>
                <a:prstClr val="black"/>
              </a:solidFill>
              <a:latin typeface="Arial"/>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smtClean="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smtClean="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smtClean="0">
                <a:ln>
                  <a:noFill/>
                </a:ln>
                <a:solidFill>
                  <a:prstClr val="black"/>
                </a:solidFill>
                <a:effectLst/>
                <a:uLnTx/>
                <a:uFillTx/>
                <a:latin typeface="Arial"/>
                <a:ea typeface="+mn-ea"/>
                <a:cs typeface="+mn-cs"/>
              </a:rPr>
              <a:t>Die </a:t>
            </a:r>
            <a:r>
              <a:rPr kumimoji="0" lang="de-DE" sz="1800" b="0" i="0" u="none" strike="noStrike" kern="0" cap="none" spc="0" normalizeH="0" baseline="0" noProof="0" dirty="0">
                <a:ln>
                  <a:noFill/>
                </a:ln>
                <a:solidFill>
                  <a:prstClr val="black"/>
                </a:solidFill>
                <a:effectLst/>
                <a:uLnTx/>
                <a:uFillTx/>
                <a:latin typeface="Arial"/>
                <a:ea typeface="+mn-ea"/>
                <a:cs typeface="+mn-cs"/>
              </a:rPr>
              <a:t>weiteren Betrachtungen beziehen sich auf die anderen Anfragekriterien wie Kosten und weitere Erfüllung von Anforderungen, die natürlich mit dem geplanten Budget in Einklang stehen müssen, und die Bewertung der weiteren angefragten </a:t>
            </a:r>
            <a:r>
              <a:rPr kumimoji="0" lang="de-DE" sz="1800" b="0" i="0" u="none" strike="noStrike" kern="0" cap="none" spc="0" normalizeH="0" baseline="0" noProof="0" dirty="0" smtClean="0">
                <a:ln>
                  <a:noFill/>
                </a:ln>
                <a:solidFill>
                  <a:prstClr val="black"/>
                </a:solidFill>
                <a:effectLst/>
                <a:uLnTx/>
                <a:uFillTx/>
                <a:latin typeface="Arial"/>
                <a:ea typeface="+mn-ea"/>
                <a:cs typeface="+mn-cs"/>
              </a:rPr>
              <a:t>Details</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lang="de-DE" kern="0" dirty="0">
              <a:solidFill>
                <a:prstClr val="black"/>
              </a:solidFill>
              <a:latin typeface="Arial"/>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smtClean="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4608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15</a:t>
            </a:fld>
            <a:endParaRPr lang="de-DE" dirty="0"/>
          </a:p>
        </p:txBody>
      </p:sp>
      <p:sp>
        <p:nvSpPr>
          <p:cNvPr id="3" name="Untertitel 2"/>
          <p:cNvSpPr>
            <a:spLocks noGrp="1"/>
          </p:cNvSpPr>
          <p:nvPr>
            <p:ph type="subTitle" idx="1"/>
          </p:nvPr>
        </p:nvSpPr>
        <p:spPr/>
        <p:txBody>
          <a:bodyPr/>
          <a:lstStyle/>
          <a:p>
            <a:endParaRPr lang="de-DE" dirty="0"/>
          </a:p>
        </p:txBody>
      </p:sp>
      <p:sp>
        <p:nvSpPr>
          <p:cNvPr id="8" name="Textfeld 7"/>
          <p:cNvSpPr txBox="1"/>
          <p:nvPr/>
        </p:nvSpPr>
        <p:spPr>
          <a:xfrm>
            <a:off x="611560" y="908719"/>
            <a:ext cx="7776864" cy="5678478"/>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Was muss in einer Auftragserteilung enthalten sein?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smtClean="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prstClr val="black"/>
                </a:solidFill>
                <a:effectLst/>
                <a:uLnTx/>
                <a:uFillTx/>
                <a:latin typeface="Arial"/>
                <a:ea typeface="+mn-ea"/>
                <a:cs typeface="+mn-cs"/>
              </a:rPr>
              <a:t>(</a:t>
            </a:r>
            <a:r>
              <a:rPr kumimoji="0" lang="de-DE" sz="1600" b="1" i="0" u="none" strike="noStrike" kern="0" cap="none" spc="0" normalizeH="0" baseline="0" noProof="0" dirty="0">
                <a:ln>
                  <a:noFill/>
                </a:ln>
                <a:solidFill>
                  <a:prstClr val="black"/>
                </a:solidFill>
                <a:effectLst/>
                <a:uLnTx/>
                <a:uFillTx/>
                <a:latin typeface="Arial"/>
                <a:ea typeface="+mn-ea"/>
                <a:cs typeface="+mn-cs"/>
              </a:rPr>
              <a:t>neben juristischen Formulierungen wie Haftungsbeschränkungen,  etc.)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smtClean="0">
                <a:ln>
                  <a:noFill/>
                </a:ln>
                <a:solidFill>
                  <a:prstClr val="black"/>
                </a:solidFill>
                <a:effectLst/>
                <a:uLnTx/>
                <a:uFillTx/>
                <a:latin typeface="Arial"/>
                <a:ea typeface="+mn-ea"/>
                <a:cs typeface="+mn-cs"/>
              </a:rPr>
              <a:t>alle </a:t>
            </a:r>
            <a:r>
              <a:rPr kumimoji="0" lang="de-DE" sz="1700" b="0" i="0" u="none" strike="noStrike" kern="0" cap="none" spc="0" normalizeH="0" baseline="0" noProof="0" dirty="0">
                <a:ln>
                  <a:noFill/>
                </a:ln>
                <a:solidFill>
                  <a:prstClr val="black"/>
                </a:solidFill>
                <a:effectLst/>
                <a:uLnTx/>
                <a:uFillTx/>
                <a:latin typeface="Arial"/>
                <a:ea typeface="+mn-ea"/>
                <a:cs typeface="+mn-cs"/>
              </a:rPr>
              <a:t>Einzelheiten über Umfang der zu liefernden Leistungen (Hardware soll bei dieser Betrachtung außen vor bleiben), Zeitplan, Zahlungskonditionen und das Lastenheft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Zum Leistungsumfang gehören:</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Standardsoftware-Grundversion mit Anzahl der Lizenzen</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Zusatzmodule</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1" i="0" u="none" strike="noStrike" kern="0" cap="none" spc="0" normalizeH="0" baseline="0" noProof="0" dirty="0">
                <a:ln>
                  <a:noFill/>
                </a:ln>
                <a:solidFill>
                  <a:prstClr val="black"/>
                </a:solidFill>
                <a:effectLst/>
                <a:uLnTx/>
                <a:uFillTx/>
                <a:latin typeface="Arial"/>
                <a:ea typeface="+mn-ea"/>
                <a:cs typeface="+mn-cs"/>
              </a:rPr>
              <a:t>Projektplan</a:t>
            </a:r>
            <a:r>
              <a:rPr kumimoji="0" lang="de-DE" sz="1700" b="0" i="0" u="none" strike="noStrike" kern="0" cap="none" spc="0" normalizeH="0" baseline="0" noProof="0" dirty="0">
                <a:ln>
                  <a:noFill/>
                </a:ln>
                <a:solidFill>
                  <a:prstClr val="black"/>
                </a:solidFill>
                <a:effectLst/>
                <a:uLnTx/>
                <a:uFillTx/>
                <a:latin typeface="Arial"/>
                <a:ea typeface="+mn-ea"/>
                <a:cs typeface="+mn-cs"/>
              </a:rPr>
              <a:t> (Zeitachse mit Meilensteinen und Zahlungsleistungen)</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Sonderprogrammierung und Ergänzungen</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Implementierung</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Konvertierung eventuell Transition</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Einrichtung der Software</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Schulung</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Unterstützung in der Einführungsphase (Mann vor Ort)</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Hotline</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1" i="0" u="none" strike="noStrike" kern="0" cap="none" spc="0" normalizeH="0" baseline="0" noProof="0" dirty="0">
                <a:ln>
                  <a:noFill/>
                </a:ln>
                <a:solidFill>
                  <a:prstClr val="black"/>
                </a:solidFill>
                <a:effectLst/>
                <a:uLnTx/>
                <a:uFillTx/>
                <a:latin typeface="Arial"/>
                <a:ea typeface="+mn-ea"/>
                <a:cs typeface="+mn-cs"/>
              </a:rPr>
              <a:t>Abnahmeverfahren</a:t>
            </a:r>
            <a:r>
              <a:rPr kumimoji="0" lang="de-DE" sz="1700" b="0" i="0" u="none" strike="noStrike" kern="0" cap="none" spc="0" normalizeH="0" baseline="0" noProof="0" dirty="0">
                <a:ln>
                  <a:noFill/>
                </a:ln>
                <a:solidFill>
                  <a:prstClr val="black"/>
                </a:solidFill>
                <a:effectLst/>
                <a:uLnTx/>
                <a:uFillTx/>
                <a:latin typeface="Arial"/>
                <a:ea typeface="+mn-ea"/>
                <a:cs typeface="+mn-cs"/>
              </a:rPr>
              <a:t>, Laufzeit und Pflege</a:t>
            </a:r>
          </a:p>
        </p:txBody>
      </p:sp>
    </p:spTree>
    <p:extLst>
      <p:ext uri="{BB962C8B-B14F-4D97-AF65-F5344CB8AC3E}">
        <p14:creationId xmlns:p14="http://schemas.microsoft.com/office/powerpoint/2010/main" val="42344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16</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509200"/>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Was </a:t>
            </a:r>
            <a:r>
              <a:rPr kumimoji="0" lang="de-DE" sz="2800" b="1" i="0" u="none" strike="noStrike" kern="0" cap="none" spc="0" normalizeH="0" baseline="0" noProof="0" dirty="0" smtClean="0">
                <a:ln>
                  <a:noFill/>
                </a:ln>
                <a:solidFill>
                  <a:prstClr val="black"/>
                </a:solidFill>
                <a:effectLst/>
                <a:uLnTx/>
                <a:uFillTx/>
                <a:latin typeface="Arial"/>
                <a:ea typeface="+mn-ea"/>
                <a:cs typeface="+mn-cs"/>
              </a:rPr>
              <a:t>sollte </a:t>
            </a:r>
            <a:r>
              <a:rPr kumimoji="0" lang="de-DE" sz="2800" b="1" i="0" u="none" strike="noStrike" kern="0" cap="none" spc="0" normalizeH="0" baseline="0" noProof="0" dirty="0">
                <a:ln>
                  <a:noFill/>
                </a:ln>
                <a:solidFill>
                  <a:prstClr val="black"/>
                </a:solidFill>
                <a:effectLst/>
                <a:uLnTx/>
                <a:uFillTx/>
                <a:latin typeface="Arial"/>
                <a:ea typeface="+mn-ea"/>
                <a:cs typeface="+mn-cs"/>
              </a:rPr>
              <a:t>in einer Auftragserteilung </a:t>
            </a:r>
            <a:r>
              <a:rPr kumimoji="0" lang="de-DE" sz="2800" b="1" i="0" u="none" strike="noStrike" kern="0" cap="none" spc="0" normalizeH="0" baseline="0" noProof="0" dirty="0" smtClean="0">
                <a:ln>
                  <a:noFill/>
                </a:ln>
                <a:solidFill>
                  <a:srgbClr val="FF0000"/>
                </a:solidFill>
                <a:effectLst/>
                <a:uLnTx/>
                <a:uFillTx/>
                <a:latin typeface="Arial"/>
                <a:ea typeface="+mn-ea"/>
                <a:cs typeface="+mn-cs"/>
              </a:rPr>
              <a:t>nicht </a:t>
            </a:r>
            <a:r>
              <a:rPr kumimoji="0" lang="de-DE" sz="2800" b="1" i="0" u="none" strike="noStrike" kern="0" cap="none" spc="0" normalizeH="0" baseline="0" noProof="0" dirty="0" smtClean="0">
                <a:ln>
                  <a:noFill/>
                </a:ln>
                <a:solidFill>
                  <a:prstClr val="black"/>
                </a:solidFill>
                <a:effectLst/>
                <a:uLnTx/>
                <a:uFillTx/>
                <a:latin typeface="Arial"/>
                <a:ea typeface="+mn-ea"/>
                <a:cs typeface="+mn-cs"/>
              </a:rPr>
              <a:t>enthalten </a:t>
            </a:r>
            <a:r>
              <a:rPr kumimoji="0" lang="de-DE" sz="2800" b="1" i="0" u="none" strike="noStrike" kern="0" cap="none" spc="0" normalizeH="0" baseline="0" noProof="0" dirty="0">
                <a:ln>
                  <a:noFill/>
                </a:ln>
                <a:solidFill>
                  <a:prstClr val="black"/>
                </a:solidFill>
                <a:effectLst/>
                <a:uLnTx/>
                <a:uFillTx/>
                <a:latin typeface="Arial"/>
                <a:ea typeface="+mn-ea"/>
                <a:cs typeface="+mn-cs"/>
              </a:rPr>
              <a:t>sein?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5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1" i="0" u="none" strike="noStrike" kern="0" cap="none" spc="0" normalizeH="0" baseline="0" noProof="0" dirty="0">
                <a:ln>
                  <a:noFill/>
                </a:ln>
                <a:solidFill>
                  <a:prstClr val="black"/>
                </a:solidFill>
                <a:effectLst/>
                <a:uLnTx/>
                <a:uFillTx/>
                <a:latin typeface="Arial"/>
                <a:ea typeface="+mn-ea"/>
                <a:cs typeface="+mn-cs"/>
              </a:rPr>
              <a:t>Formulierungen, die ich in Verträgen nicht </a:t>
            </a:r>
            <a:r>
              <a:rPr kumimoji="0" lang="de-DE" sz="1800" b="1" i="0" u="none" strike="noStrike" kern="0" cap="none" spc="0" normalizeH="0" baseline="0" noProof="0" dirty="0" smtClean="0">
                <a:ln>
                  <a:noFill/>
                </a:ln>
                <a:solidFill>
                  <a:prstClr val="black"/>
                </a:solidFill>
                <a:effectLst/>
                <a:uLnTx/>
                <a:uFillTx/>
                <a:latin typeface="Arial"/>
                <a:ea typeface="+mn-ea"/>
                <a:cs typeface="+mn-cs"/>
              </a:rPr>
              <a:t>akzeptieren würde:</a:t>
            </a:r>
            <a:endParaRPr kumimoji="0" lang="de-DE" sz="1800" b="1"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1"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„Nach Ablauf der festen Laufzeit entfallen alle gesondert ausgewiesenen Rabatte</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„Liegt bei Wirksamkeit einer Kündigung kein Vertrag zur Weiterverarbeitung der Daten vor, werden diese beim Dienstleister ohne weitere Benachrichtigung gelöscht</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„keine Schiedsgerichtsvereinbarung</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r>
              <a:rPr kumimoji="0" lang="de-DE" sz="1700" b="0" i="0" u="none" strike="noStrike" kern="0" cap="none" spc="0" normalizeH="0" baseline="0" noProof="0" dirty="0">
                <a:ln>
                  <a:noFill/>
                </a:ln>
                <a:solidFill>
                  <a:prstClr val="black"/>
                </a:solidFill>
                <a:effectLst/>
                <a:uLnTx/>
                <a:uFillTx/>
                <a:latin typeface="Arial"/>
                <a:ea typeface="+mn-ea"/>
                <a:cs typeface="+mn-cs"/>
              </a:rPr>
              <a:t>Die Rechenzentrumsleistung kann aus technischen Gründen eingeschränkt werden</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„Bei Fehlerbeseitigung wird der Auftraggeber die Arbeitsergebnisse unverzüglich prüfen und unverzüglich auf Fehler hinweisen</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„Auftretende Fehler werden in einer angemessen Frist beseitigt</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„Die Weiterübertragung von Lizenzrechten auf Dritte ist ausgeschlossen“</a:t>
            </a:r>
          </a:p>
        </p:txBody>
      </p:sp>
    </p:spTree>
    <p:extLst>
      <p:ext uri="{BB962C8B-B14F-4D97-AF65-F5344CB8AC3E}">
        <p14:creationId xmlns:p14="http://schemas.microsoft.com/office/powerpoint/2010/main" val="86398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17</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19"/>
            <a:ext cx="7776864" cy="5601533"/>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Wozu benötigt man ein Pflichtenheft?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617" y="1894447"/>
            <a:ext cx="6000750"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16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18</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632311"/>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Wozu wird ein Pflichtenheft benötigt?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smtClean="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lang="de-DE" kern="0" dirty="0">
              <a:solidFill>
                <a:prstClr val="black"/>
              </a:solidFill>
              <a:latin typeface="Arial"/>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smtClean="0">
                <a:ln>
                  <a:noFill/>
                </a:ln>
                <a:solidFill>
                  <a:prstClr val="black"/>
                </a:solidFill>
                <a:effectLst/>
                <a:uLnTx/>
                <a:uFillTx/>
                <a:latin typeface="Arial"/>
                <a:ea typeface="+mn-ea"/>
                <a:cs typeface="+mn-cs"/>
              </a:rPr>
              <a:t>Das Pflichtenheft hat quasi die Dolmetscherfunktion zwischen Fachsprache des Kunden und dem Fachchinesisch des Programmierers.</a:t>
            </a:r>
          </a:p>
          <a:p>
            <a:pPr marL="285750" marR="0" lvl="0" indent="-285750" algn="ctr"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Das Pflichtenheft ist ausschließlich erforderlich, wenn Sonderprogrammierung oder Anpassungen vorzunehmen sind.</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Das Pflichtenheft muss vom Softwareanbieter erstellt werden, aber der Anwender muss es abnehmen, wodurch es Vertragsbestandteil des Auftrages wird.</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Das Pflichtenheft muss so gestaltet werden, dass ein Programmierer ohne Rücksprache mit dem Kunden die Programmierung erstellen kann.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smtClean="0">
              <a:ln>
                <a:noFill/>
              </a:ln>
              <a:solidFill>
                <a:prstClr val="black"/>
              </a:solidFill>
              <a:effectLst/>
              <a:uLnTx/>
              <a:uFillTx/>
              <a:latin typeface="Arial"/>
              <a:ea typeface="+mn-ea"/>
              <a:cs typeface="+mn-cs"/>
            </a:endParaRPr>
          </a:p>
          <a:p>
            <a:pPr marR="0" lvl="0" defTabSz="914400" eaLnBrk="1" fontAlgn="auto" latinLnBrk="0" hangingPunct="1">
              <a:lnSpc>
                <a:spcPct val="100000"/>
              </a:lnSpc>
              <a:spcBef>
                <a:spcPts val="0"/>
              </a:spcBef>
              <a:spcAft>
                <a:spcPts val="0"/>
              </a:spcAft>
              <a:buClrTx/>
              <a:buSzTx/>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7618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19</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19"/>
            <a:ext cx="7776864" cy="5601533"/>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Was muss im Pflichtenheft stehen?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algn="ctr"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Man kann zwar alles </a:t>
            </a:r>
            <a:r>
              <a:rPr kumimoji="0" lang="de-DE" sz="1800" b="0" i="0" u="none" strike="noStrike" kern="0" cap="none" spc="0" normalizeH="0" baseline="0" noProof="0" dirty="0" smtClean="0">
                <a:ln>
                  <a:noFill/>
                </a:ln>
                <a:solidFill>
                  <a:prstClr val="black"/>
                </a:solidFill>
                <a:effectLst/>
                <a:uLnTx/>
                <a:uFillTx/>
                <a:latin typeface="Arial"/>
                <a:ea typeface="+mn-ea"/>
                <a:cs typeface="+mn-cs"/>
              </a:rPr>
              <a:t>schriftlich darstellen</a:t>
            </a:r>
            <a:r>
              <a:rPr kumimoji="0" lang="de-DE" sz="1800" b="0" i="0" u="none" strike="noStrike" kern="0" cap="none" spc="0" normalizeH="0" baseline="0" noProof="0" dirty="0">
                <a:ln>
                  <a:noFill/>
                </a:ln>
                <a:solidFill>
                  <a:prstClr val="black"/>
                </a:solidFill>
                <a:effectLst/>
                <a:uLnTx/>
                <a:uFillTx/>
                <a:latin typeface="Arial"/>
                <a:ea typeface="+mn-ea"/>
                <a:cs typeface="+mn-cs"/>
              </a:rPr>
              <a:t>, aber manchmal ist eine optische Darstellung aussagefähiger:</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6713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3" name="Untertitel 2"/>
          <p:cNvSpPr>
            <a:spLocks noGrp="1"/>
          </p:cNvSpPr>
          <p:nvPr>
            <p:ph type="subTitle" idx="1"/>
          </p:nvPr>
        </p:nvSpPr>
        <p:spPr>
          <a:xfrm>
            <a:off x="611560" y="980728"/>
            <a:ext cx="7848872" cy="5538718"/>
          </a:xfrm>
        </p:spPr>
        <p:txBody>
          <a:bodyPr/>
          <a:lstStyle/>
          <a:p>
            <a:endParaRPr lang="de-DE" dirty="0"/>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2</a:t>
            </a:fld>
            <a:endParaRPr lang="de-DE"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16" y="980729"/>
            <a:ext cx="7606376" cy="5538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75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20</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83568" y="908720"/>
            <a:ext cx="7704856" cy="5386090"/>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Was muss im Pflichtenheft stehen?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32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3200" b="0" i="0" u="none" strike="noStrike" kern="0" cap="none" spc="0" normalizeH="0" baseline="0" noProof="0" dirty="0">
              <a:ln>
                <a:noFill/>
              </a:ln>
              <a:solidFill>
                <a:prstClr val="black"/>
              </a:solidFill>
              <a:effectLst/>
              <a:uLnTx/>
              <a:uFillTx/>
              <a:latin typeface="Arial"/>
              <a:ea typeface="+mn-ea"/>
              <a:cs typeface="+mn-cs"/>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621" y="1916832"/>
            <a:ext cx="7524750" cy="434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38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21</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539978"/>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Was muss im Pflichtenheft stehen?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	</a:t>
            </a:r>
            <a:r>
              <a:rPr kumimoji="0" lang="de-DE" sz="1800" b="1" i="0" u="none" strike="noStrike" kern="0" cap="none" spc="0" normalizeH="0" baseline="0" noProof="0" dirty="0">
                <a:ln>
                  <a:noFill/>
                </a:ln>
                <a:solidFill>
                  <a:prstClr val="black"/>
                </a:solidFill>
                <a:effectLst/>
                <a:uLnTx/>
                <a:uFillTx/>
                <a:latin typeface="Arial"/>
                <a:ea typeface="+mn-ea"/>
                <a:cs typeface="+mn-cs"/>
              </a:rPr>
              <a:t>Was </a:t>
            </a:r>
            <a:r>
              <a:rPr kumimoji="0" lang="de-DE" sz="1800" b="1" i="0" u="sng" strike="noStrike" kern="0" cap="none" spc="0" normalizeH="0" baseline="0" noProof="0" dirty="0">
                <a:ln>
                  <a:noFill/>
                </a:ln>
                <a:solidFill>
                  <a:prstClr val="black"/>
                </a:solidFill>
                <a:effectLst/>
                <a:uLnTx/>
                <a:uFillTx/>
                <a:latin typeface="Arial"/>
                <a:ea typeface="+mn-ea"/>
                <a:cs typeface="+mn-cs"/>
              </a:rPr>
              <a:t>nicht</a:t>
            </a:r>
            <a:r>
              <a:rPr kumimoji="0" lang="de-DE" sz="1800" b="1" i="0" u="none" strike="noStrike" kern="0" cap="none" spc="0" normalizeH="0" baseline="0" noProof="0" dirty="0">
                <a:ln>
                  <a:noFill/>
                </a:ln>
                <a:solidFill>
                  <a:prstClr val="black"/>
                </a:solidFill>
                <a:effectLst/>
                <a:uLnTx/>
                <a:uFillTx/>
                <a:latin typeface="Arial"/>
                <a:ea typeface="+mn-ea"/>
                <a:cs typeface="+mn-cs"/>
              </a:rPr>
              <a:t> in einem Pflichtenheft formuliert sein </a:t>
            </a:r>
            <a:r>
              <a:rPr kumimoji="0" lang="de-DE" sz="1800" b="1" i="0" u="none" strike="noStrike" kern="0" cap="none" spc="0" normalizeH="0" baseline="0" noProof="0" dirty="0" smtClean="0">
                <a:ln>
                  <a:noFill/>
                </a:ln>
                <a:solidFill>
                  <a:prstClr val="black"/>
                </a:solidFill>
                <a:effectLst/>
                <a:uLnTx/>
                <a:uFillTx/>
                <a:latin typeface="Arial"/>
                <a:ea typeface="+mn-ea"/>
                <a:cs typeface="+mn-cs"/>
              </a:rPr>
              <a:t>sollte :</a:t>
            </a:r>
            <a:endParaRPr kumimoji="0" lang="de-DE" sz="1800" b="1"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smtClean="0">
              <a:ln>
                <a:noFill/>
              </a:ln>
              <a:solidFill>
                <a:prstClr val="black"/>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0000"/>
                </a:solidFill>
                <a:effectLst/>
                <a:uLnTx/>
                <a:uFillTx/>
                <a:latin typeface="Arial"/>
                <a:ea typeface="+mn-ea"/>
                <a:cs typeface="+mn-cs"/>
              </a:rPr>
              <a:t>!!! Wünsche (sollte), Vermutungen (müsste), Hoffnungen (könnte) !!!</a:t>
            </a:r>
          </a:p>
          <a:p>
            <a:pPr marL="285750" marR="0" lvl="0" indent="-285750" algn="ctr"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200" b="0" i="0" u="none" strike="noStrike" kern="0" cap="none" spc="0" normalizeH="0" baseline="0" noProof="0" dirty="0" smtClean="0">
              <a:ln>
                <a:noFill/>
              </a:ln>
              <a:solidFill>
                <a:prstClr val="black"/>
              </a:solidFill>
              <a:effectLst/>
              <a:uLnTx/>
              <a:uFillTx/>
              <a:latin typeface="Arial"/>
              <a:ea typeface="+mn-ea"/>
              <a:cs typeface="+mn-cs"/>
            </a:endParaRPr>
          </a:p>
          <a:p>
            <a:pPr marL="285750" marR="0" lvl="0" indent="-285750" algn="ctr"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2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„eine Auswertung nach Zeitraum muss möglich sein</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„der Inhalt der Liste muss noch festgelegt werden</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r>
              <a:rPr kumimoji="0" lang="de-DE" sz="1700" b="0" i="0" u="none" strike="noStrike" kern="0" cap="none" spc="0" normalizeH="0" baseline="0" noProof="0" dirty="0">
                <a:ln>
                  <a:noFill/>
                </a:ln>
                <a:solidFill>
                  <a:prstClr val="black"/>
                </a:solidFill>
                <a:effectLst/>
                <a:uLnTx/>
                <a:uFillTx/>
                <a:latin typeface="Arial"/>
                <a:ea typeface="+mn-ea"/>
                <a:cs typeface="+mn-cs"/>
              </a:rPr>
              <a:t>eingebaute Materialien werden über ein entsprechendes Symbol angezeigt</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„eine finale Entscheidung über die Funktion erfolgt im Rahmen der Entwicklung</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„dieses wird in einem separaten Dokument beschrieben</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„formularspezifische Inhalte müssen im Detail noch festgelegt werden</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„weitere Anpassungen sollten durch Programmierung realisiert werden</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r>
              <a:rPr kumimoji="0" lang="de-DE" sz="1700" b="0" i="0" u="none" strike="noStrike" kern="0" cap="none" spc="0" normalizeH="0" baseline="0" noProof="0" dirty="0">
                <a:ln>
                  <a:noFill/>
                </a:ln>
                <a:solidFill>
                  <a:prstClr val="black"/>
                </a:solidFill>
                <a:effectLst/>
                <a:uLnTx/>
                <a:uFillTx/>
                <a:latin typeface="Arial"/>
                <a:ea typeface="+mn-ea"/>
                <a:cs typeface="+mn-cs"/>
              </a:rPr>
              <a:t>prinzipiell ist ein Zusammenhang zwischen Leistungsnummer und abhängiger Leistungsnummer herzustellen</a:t>
            </a:r>
            <a:r>
              <a:rPr kumimoji="0" lang="de-DE" sz="1700" b="0" i="0" u="none" strike="noStrike" kern="0" cap="none" spc="0" normalizeH="0" baseline="0" noProof="0" dirty="0" smtClean="0">
                <a:ln>
                  <a:noFill/>
                </a:ln>
                <a:solidFill>
                  <a:prstClr val="black"/>
                </a:solidFill>
                <a:effectLst/>
                <a:uLnTx/>
                <a:uFillTx/>
                <a:latin typeface="Arial"/>
                <a:ea typeface="+mn-ea"/>
                <a:cs typeface="+mn-cs"/>
              </a:rPr>
              <a:t>“</a:t>
            </a:r>
          </a:p>
          <a:p>
            <a:pPr marR="0" lvl="0" defTabSz="914400" eaLnBrk="1" fontAlgn="auto" latinLnBrk="0" hangingPunct="1">
              <a:lnSpc>
                <a:spcPct val="100000"/>
              </a:lnSpc>
              <a:spcBef>
                <a:spcPts val="0"/>
              </a:spcBef>
              <a:spcAft>
                <a:spcPts val="0"/>
              </a:spcAft>
              <a:buClrTx/>
              <a:buSzTx/>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3338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8" end="1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0" end="2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22</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262979"/>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Welche Verträge gehören zu einem Softwareprojekt?</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smtClean="0">
              <a:ln>
                <a:noFill/>
              </a:ln>
              <a:solidFill>
                <a:prstClr val="black"/>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a:ln>
                  <a:noFill/>
                </a:ln>
                <a:solidFill>
                  <a:prstClr val="black"/>
                </a:solidFill>
                <a:effectLst/>
                <a:uLnTx/>
                <a:uFillTx/>
                <a:latin typeface="Arial"/>
                <a:ea typeface="+mn-ea"/>
                <a:cs typeface="+mn-cs"/>
              </a:rPr>
              <a:t>Allgemeine </a:t>
            </a:r>
            <a:r>
              <a:rPr kumimoji="0" lang="de-DE" sz="1600" b="0" i="0" u="none" strike="noStrike" kern="0" cap="none" spc="0" normalizeH="0" baseline="0" noProof="0" dirty="0" smtClean="0">
                <a:ln>
                  <a:noFill/>
                </a:ln>
                <a:solidFill>
                  <a:prstClr val="black"/>
                </a:solidFill>
                <a:effectLst/>
                <a:uLnTx/>
                <a:uFillTx/>
                <a:latin typeface="Arial"/>
                <a:ea typeface="+mn-ea"/>
                <a:cs typeface="+mn-cs"/>
              </a:rPr>
              <a:t>Geschäftsbedingungen (Gerichtsstand)</a:t>
            </a:r>
            <a:endParaRPr kumimoji="0" lang="de-DE" sz="1600" b="0"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smtClean="0">
                <a:ln>
                  <a:noFill/>
                </a:ln>
                <a:solidFill>
                  <a:prstClr val="black"/>
                </a:solidFill>
                <a:effectLst/>
                <a:uLnTx/>
                <a:uFillTx/>
                <a:latin typeface="Arial"/>
                <a:ea typeface="+mn-ea"/>
                <a:cs typeface="+mn-cs"/>
              </a:rPr>
              <a:t>Lizenzvertrag für Standardsoftware pro </a:t>
            </a:r>
            <a:r>
              <a:rPr kumimoji="0" lang="de-DE" sz="1600" b="0" i="0" u="none" strike="noStrike" kern="0" cap="none" spc="0" normalizeH="0" baseline="0" noProof="0" dirty="0">
                <a:ln>
                  <a:noFill/>
                </a:ln>
                <a:solidFill>
                  <a:prstClr val="black"/>
                </a:solidFill>
                <a:effectLst/>
                <a:uLnTx/>
                <a:uFillTx/>
                <a:latin typeface="Arial"/>
                <a:ea typeface="+mn-ea"/>
                <a:cs typeface="+mn-cs"/>
              </a:rPr>
              <a:t>Arbeitsplatz </a:t>
            </a:r>
            <a:r>
              <a:rPr kumimoji="0" lang="de-DE" sz="1600" b="0" i="0" u="none" strike="noStrike" kern="0" cap="none" spc="0" normalizeH="0" baseline="0" noProof="0" dirty="0" smtClean="0">
                <a:ln>
                  <a:noFill/>
                </a:ln>
                <a:solidFill>
                  <a:prstClr val="black"/>
                </a:solidFill>
                <a:effectLst/>
                <a:uLnTx/>
                <a:uFillTx/>
                <a:latin typeface="Arial"/>
                <a:ea typeface="+mn-ea"/>
                <a:cs typeface="+mn-cs"/>
              </a:rPr>
              <a:t> (</a:t>
            </a:r>
            <a:r>
              <a:rPr kumimoji="0" lang="de-DE" sz="1600" b="1" i="0" u="none" strike="noStrike" kern="0" cap="none" spc="0" normalizeH="0" baseline="0" noProof="0" dirty="0">
                <a:ln>
                  <a:noFill/>
                </a:ln>
                <a:solidFill>
                  <a:prstClr val="black"/>
                </a:solidFill>
                <a:effectLst/>
                <a:uLnTx/>
                <a:uFillTx/>
                <a:latin typeface="Arial"/>
                <a:ea typeface="+mn-ea"/>
                <a:cs typeface="+mn-cs"/>
              </a:rPr>
              <a:t>Kaufvertrag</a:t>
            </a:r>
            <a:r>
              <a:rPr kumimoji="0" lang="de-DE" sz="1600" b="0" i="0" u="none" strike="noStrike" kern="0" cap="none" spc="0" normalizeH="0" baseline="0" noProof="0" dirty="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0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smtClean="0">
                <a:ln>
                  <a:noFill/>
                </a:ln>
                <a:solidFill>
                  <a:prstClr val="black"/>
                </a:solidFill>
                <a:effectLst/>
                <a:uLnTx/>
                <a:uFillTx/>
                <a:latin typeface="Arial"/>
                <a:ea typeface="+mn-ea"/>
                <a:cs typeface="+mn-cs"/>
              </a:rPr>
              <a:t>Lizenzvertrag für Fremdsoftware pro </a:t>
            </a:r>
            <a:r>
              <a:rPr kumimoji="0" lang="de-DE" sz="1600" b="0" i="0" u="none" strike="noStrike" kern="0" cap="none" spc="0" normalizeH="0" baseline="0" noProof="0" dirty="0">
                <a:ln>
                  <a:noFill/>
                </a:ln>
                <a:solidFill>
                  <a:prstClr val="black"/>
                </a:solidFill>
                <a:effectLst/>
                <a:uLnTx/>
                <a:uFillTx/>
                <a:latin typeface="Arial"/>
                <a:ea typeface="+mn-ea"/>
                <a:cs typeface="+mn-cs"/>
              </a:rPr>
              <a:t>Arbeitsplatz angeboten (</a:t>
            </a:r>
            <a:r>
              <a:rPr kumimoji="0" lang="de-DE" sz="1600" b="1" i="0" u="none" strike="noStrike" kern="0" cap="none" spc="0" normalizeH="0" baseline="0" noProof="0" dirty="0">
                <a:ln>
                  <a:noFill/>
                </a:ln>
                <a:solidFill>
                  <a:prstClr val="black"/>
                </a:solidFill>
                <a:effectLst/>
                <a:uLnTx/>
                <a:uFillTx/>
                <a:latin typeface="Arial"/>
                <a:ea typeface="+mn-ea"/>
                <a:cs typeface="+mn-cs"/>
              </a:rPr>
              <a:t>Kaufvertrag</a:t>
            </a:r>
            <a:r>
              <a:rPr kumimoji="0" lang="de-DE" sz="1600" b="0" i="0" u="none" strike="noStrike" kern="0" cap="none" spc="0" normalizeH="0" baseline="0" noProof="0" dirty="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0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a:ln>
                  <a:noFill/>
                </a:ln>
                <a:solidFill>
                  <a:prstClr val="black"/>
                </a:solidFill>
                <a:effectLst/>
                <a:uLnTx/>
                <a:uFillTx/>
                <a:latin typeface="Arial"/>
                <a:ea typeface="+mn-ea"/>
                <a:cs typeface="+mn-cs"/>
              </a:rPr>
              <a:t>Individuelle Softwareänderungen/ -ergänzungen </a:t>
            </a:r>
            <a:r>
              <a:rPr kumimoji="0" lang="de-DE" sz="1600" b="0" i="0" u="none" strike="noStrike" kern="0" cap="none" spc="0" normalizeH="0" baseline="0" noProof="0" dirty="0" smtClean="0">
                <a:ln>
                  <a:noFill/>
                </a:ln>
                <a:solidFill>
                  <a:prstClr val="black"/>
                </a:solidFill>
                <a:effectLst/>
                <a:uLnTx/>
                <a:uFillTx/>
                <a:latin typeface="Arial"/>
                <a:ea typeface="+mn-ea"/>
                <a:cs typeface="+mn-cs"/>
              </a:rPr>
              <a:t>und Dienstleistungen </a:t>
            </a:r>
            <a:r>
              <a:rPr kumimoji="0" lang="de-DE" sz="1600" b="0" i="0" u="none" strike="noStrike" kern="0" cap="none" spc="0" normalizeH="0" baseline="0" noProof="0" dirty="0">
                <a:ln>
                  <a:noFill/>
                </a:ln>
                <a:solidFill>
                  <a:prstClr val="black"/>
                </a:solidFill>
                <a:effectLst/>
                <a:uLnTx/>
                <a:uFillTx/>
                <a:latin typeface="Arial"/>
                <a:ea typeface="+mn-ea"/>
                <a:cs typeface="+mn-cs"/>
              </a:rPr>
              <a:t>wie Implementierung, Datenkonvertierung, Grundeinstellungen der Software auf die Anwenderbedürfnisse und Schulungen (</a:t>
            </a:r>
            <a:r>
              <a:rPr kumimoji="0" lang="de-DE" sz="1600" b="1" i="0" u="none" strike="noStrike" kern="0" cap="none" spc="0" normalizeH="0" baseline="0" noProof="0" dirty="0">
                <a:ln>
                  <a:noFill/>
                </a:ln>
                <a:solidFill>
                  <a:prstClr val="black"/>
                </a:solidFill>
                <a:effectLst/>
                <a:uLnTx/>
                <a:uFillTx/>
                <a:latin typeface="Arial"/>
                <a:ea typeface="+mn-ea"/>
                <a:cs typeface="+mn-cs"/>
              </a:rPr>
              <a:t>Werkvertrag</a:t>
            </a:r>
            <a:r>
              <a:rPr kumimoji="0" lang="de-DE" sz="1600" b="0" i="0" u="none" strike="noStrike" kern="0" cap="none" spc="0" normalizeH="0" baseline="0" noProof="0" dirty="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0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smtClean="0">
                <a:ln>
                  <a:noFill/>
                </a:ln>
                <a:solidFill>
                  <a:prstClr val="black"/>
                </a:solidFill>
                <a:effectLst/>
                <a:uLnTx/>
                <a:uFillTx/>
                <a:latin typeface="Arial"/>
                <a:ea typeface="+mn-ea"/>
                <a:cs typeface="+mn-cs"/>
              </a:rPr>
              <a:t>Servicevertrag (wird </a:t>
            </a:r>
            <a:r>
              <a:rPr kumimoji="0" lang="de-DE" sz="1600" b="0" i="0" u="none" strike="noStrike" kern="0" cap="none" spc="0" normalizeH="0" baseline="0" noProof="0" dirty="0">
                <a:ln>
                  <a:noFill/>
                </a:ln>
                <a:solidFill>
                  <a:prstClr val="black"/>
                </a:solidFill>
                <a:effectLst/>
                <a:uLnTx/>
                <a:uFillTx/>
                <a:latin typeface="Arial"/>
                <a:ea typeface="+mn-ea"/>
                <a:cs typeface="+mn-cs"/>
              </a:rPr>
              <a:t>in der Regel für mehrere Jahre im Voraus mit automatischen Verlängerungsoptionen </a:t>
            </a:r>
            <a:r>
              <a:rPr kumimoji="0" lang="de-DE" sz="1600" b="0" i="0" u="none" strike="noStrike" kern="0" cap="none" spc="0" normalizeH="0" baseline="0" noProof="0" dirty="0" smtClean="0">
                <a:ln>
                  <a:noFill/>
                </a:ln>
                <a:solidFill>
                  <a:prstClr val="black"/>
                </a:solidFill>
                <a:effectLst/>
                <a:uLnTx/>
                <a:uFillTx/>
                <a:latin typeface="Arial"/>
                <a:ea typeface="+mn-ea"/>
                <a:cs typeface="+mn-cs"/>
              </a:rPr>
              <a:t>abgeschlossen)</a:t>
            </a:r>
            <a:endParaRPr kumimoji="0" lang="de-DE" sz="16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0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smtClean="0">
                <a:ln>
                  <a:noFill/>
                </a:ln>
                <a:solidFill>
                  <a:prstClr val="black"/>
                </a:solidFill>
                <a:effectLst/>
                <a:uLnTx/>
                <a:uFillTx/>
                <a:latin typeface="Arial"/>
                <a:ea typeface="+mn-ea"/>
                <a:cs typeface="+mn-cs"/>
              </a:rPr>
              <a:t>Vereinbarung </a:t>
            </a:r>
            <a:r>
              <a:rPr kumimoji="0" lang="de-DE" sz="1600" b="0" i="0" u="none" strike="noStrike" kern="0" cap="none" spc="0" normalizeH="0" baseline="0" noProof="0" dirty="0">
                <a:ln>
                  <a:noFill/>
                </a:ln>
                <a:solidFill>
                  <a:prstClr val="black"/>
                </a:solidFill>
                <a:effectLst/>
                <a:uLnTx/>
                <a:uFillTx/>
                <a:latin typeface="Arial"/>
                <a:ea typeface="+mn-ea"/>
                <a:cs typeface="+mn-cs"/>
              </a:rPr>
              <a:t>eines </a:t>
            </a:r>
            <a:r>
              <a:rPr kumimoji="0" lang="de-DE" sz="1600" b="1" i="0" u="none" strike="noStrike" kern="0" cap="none" spc="0" normalizeH="0" baseline="0" noProof="0" dirty="0">
                <a:ln>
                  <a:noFill/>
                </a:ln>
                <a:solidFill>
                  <a:prstClr val="black"/>
                </a:solidFill>
                <a:effectLst/>
                <a:uLnTx/>
                <a:uFillTx/>
                <a:latin typeface="Arial"/>
                <a:ea typeface="+mn-ea"/>
                <a:cs typeface="+mn-cs"/>
              </a:rPr>
              <a:t>Rahmen- oder Projektvertrags</a:t>
            </a:r>
            <a:r>
              <a:rPr kumimoji="0" lang="de-DE" sz="1600" b="0" i="0" u="none" strike="noStrike" kern="0" cap="none" spc="0" normalizeH="0" baseline="0" noProof="0" dirty="0">
                <a:ln>
                  <a:noFill/>
                </a:ln>
                <a:solidFill>
                  <a:prstClr val="black"/>
                </a:solidFill>
                <a:effectLst/>
                <a:uLnTx/>
                <a:uFillTx/>
                <a:latin typeface="Arial"/>
                <a:ea typeface="+mn-ea"/>
                <a:cs typeface="+mn-cs"/>
              </a:rPr>
              <a:t>, in dem Umfang und Meilensteine mit festen Zeitpunkten festgelegt werden. In manchen Fällen macht es Sinn, hierin auch Pönalen für die Nichteinhaltung des Rahmenvertrages </a:t>
            </a:r>
            <a:r>
              <a:rPr kumimoji="0" lang="de-DE" sz="1600" b="0" i="0" u="none" strike="noStrike" kern="0" cap="none" spc="0" normalizeH="0" baseline="0" noProof="0" dirty="0" smtClean="0">
                <a:ln>
                  <a:noFill/>
                </a:ln>
                <a:solidFill>
                  <a:prstClr val="black"/>
                </a:solidFill>
                <a:effectLst/>
                <a:uLnTx/>
                <a:uFillTx/>
                <a:latin typeface="Arial"/>
                <a:ea typeface="+mn-ea"/>
                <a:cs typeface="+mn-cs"/>
              </a:rPr>
              <a:t>festzulegen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7396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23</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524589"/>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600" b="1" i="0" u="none" strike="noStrike" kern="0" cap="none" spc="0" normalizeH="0" baseline="0" noProof="0" dirty="0">
                <a:ln>
                  <a:noFill/>
                </a:ln>
                <a:solidFill>
                  <a:prstClr val="black"/>
                </a:solidFill>
                <a:effectLst/>
                <a:uLnTx/>
                <a:uFillTx/>
                <a:latin typeface="Arial"/>
                <a:ea typeface="+mn-ea"/>
                <a:cs typeface="+mn-cs"/>
              </a:rPr>
              <a:t>Welche Verträge gehören zu einem Softwareprojekt?</a:t>
            </a:r>
            <a:r>
              <a:rPr kumimoji="0" lang="de-DE" sz="2600" b="0" i="0" u="none" strike="noStrike" kern="0" cap="none" spc="0" normalizeH="0" baseline="0" noProof="0" dirty="0">
                <a:ln>
                  <a:noFill/>
                </a:ln>
                <a:solidFill>
                  <a:prstClr val="black"/>
                </a:solidFill>
                <a:effectLst/>
                <a:uLnTx/>
                <a:uFillTx/>
                <a:latin typeface="Arial"/>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1" i="0" u="none" strike="noStrike" kern="0" cap="none" spc="0" normalizeH="0" baseline="0" noProof="0" dirty="0">
                <a:ln>
                  <a:noFill/>
                </a:ln>
                <a:solidFill>
                  <a:prstClr val="black"/>
                </a:solidFill>
                <a:effectLst/>
                <a:uLnTx/>
                <a:uFillTx/>
                <a:latin typeface="Arial"/>
                <a:ea typeface="+mn-ea"/>
                <a:cs typeface="+mn-cs"/>
              </a:rPr>
              <a:t>Der Projektvertrag sollte folgende Inhalte haben: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Alle zu liefernden Komponenten (Hard- und Software)</a:t>
            </a:r>
          </a:p>
          <a:p>
            <a:pPr marL="1200150" marR="0" lvl="2"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Mitwirkungspflicht des Bestellers</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Einen Zeitplan </a:t>
            </a:r>
          </a:p>
          <a:p>
            <a:pPr marL="1200150" marR="0" lvl="2"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Für die </a:t>
            </a:r>
            <a:r>
              <a:rPr kumimoji="0" lang="de-DE" sz="1700" b="0" i="0" u="none" strike="noStrike" kern="0" cap="none" spc="0" normalizeH="0" baseline="0" noProof="0" dirty="0" smtClean="0">
                <a:ln>
                  <a:noFill/>
                </a:ln>
                <a:solidFill>
                  <a:prstClr val="black"/>
                </a:solidFill>
                <a:effectLst/>
                <a:uLnTx/>
                <a:uFillTx/>
                <a:latin typeface="Arial"/>
                <a:ea typeface="+mn-ea"/>
                <a:cs typeface="+mn-cs"/>
              </a:rPr>
              <a:t>Lieferungen </a:t>
            </a:r>
            <a:r>
              <a:rPr kumimoji="0" lang="de-DE" sz="1700" b="0" i="0" u="none" strike="noStrike" kern="0" cap="none" spc="0" normalizeH="0" baseline="0" noProof="0" dirty="0">
                <a:ln>
                  <a:noFill/>
                </a:ln>
                <a:solidFill>
                  <a:prstClr val="black"/>
                </a:solidFill>
                <a:effectLst/>
                <a:uLnTx/>
                <a:uFillTx/>
                <a:latin typeface="Arial"/>
                <a:ea typeface="+mn-ea"/>
                <a:cs typeface="+mn-cs"/>
              </a:rPr>
              <a:t>der Komponenten</a:t>
            </a:r>
          </a:p>
          <a:p>
            <a:pPr marL="1200150" marR="0" lvl="2"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Bereitstellung von Schnittstellen</a:t>
            </a:r>
          </a:p>
          <a:p>
            <a:pPr marL="1200150" marR="0" lvl="2"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Installation und Migration, hilfreich ist eine Analyse der Daten vor Auftragsvergabe</a:t>
            </a:r>
          </a:p>
          <a:p>
            <a:pPr marL="1200150" marR="0" lvl="2"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Einrichtung des </a:t>
            </a:r>
            <a:r>
              <a:rPr kumimoji="0" lang="de-DE" sz="1700" b="0" i="0" u="none" strike="noStrike" kern="0" cap="none" spc="0" normalizeH="0" baseline="0" noProof="0" dirty="0" err="1">
                <a:ln>
                  <a:noFill/>
                </a:ln>
                <a:solidFill>
                  <a:prstClr val="black"/>
                </a:solidFill>
                <a:effectLst/>
                <a:uLnTx/>
                <a:uFillTx/>
                <a:latin typeface="Arial"/>
                <a:ea typeface="+mn-ea"/>
                <a:cs typeface="+mn-cs"/>
              </a:rPr>
              <a:t>Customizings</a:t>
            </a:r>
            <a:r>
              <a:rPr kumimoji="0" lang="de-DE" sz="1700" b="0" i="0" u="none" strike="noStrike" kern="0" cap="none" spc="0" normalizeH="0" baseline="0" noProof="0" dirty="0">
                <a:ln>
                  <a:noFill/>
                </a:ln>
                <a:solidFill>
                  <a:prstClr val="black"/>
                </a:solidFill>
                <a:effectLst/>
                <a:uLnTx/>
                <a:uFillTx/>
                <a:latin typeface="Arial"/>
                <a:ea typeface="+mn-ea"/>
                <a:cs typeface="+mn-cs"/>
              </a:rPr>
              <a:t> (Berechtigungskonzept)</a:t>
            </a:r>
          </a:p>
          <a:p>
            <a:pPr marL="1200150" marR="0" lvl="2"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Schulungen</a:t>
            </a:r>
          </a:p>
          <a:p>
            <a:pPr marL="1200150" marR="0" lvl="2"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Abnahmezeitraum</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Ein Test- und Abnahmeverfahren</a:t>
            </a:r>
          </a:p>
          <a:p>
            <a:pPr marL="1200150" marR="0" lvl="2"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Für Teilabnahmen</a:t>
            </a:r>
          </a:p>
          <a:p>
            <a:pPr marL="1200150" marR="0" lvl="2"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Für die Schlussabnahme</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Die Verantwortlichen beim Lieferanten</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700" b="0" i="0" u="none" strike="noStrike" kern="0" cap="none" spc="0" normalizeH="0" baseline="0" noProof="0" dirty="0">
                <a:ln>
                  <a:noFill/>
                </a:ln>
                <a:solidFill>
                  <a:prstClr val="black"/>
                </a:solidFill>
                <a:effectLst/>
                <a:uLnTx/>
                <a:uFillTx/>
                <a:latin typeface="Arial"/>
                <a:ea typeface="+mn-ea"/>
                <a:cs typeface="+mn-cs"/>
              </a:rPr>
              <a:t>Die Verantwortlichen beim Kunden</a:t>
            </a:r>
          </a:p>
        </p:txBody>
      </p:sp>
    </p:spTree>
    <p:extLst>
      <p:ext uri="{BB962C8B-B14F-4D97-AF65-F5344CB8AC3E}">
        <p14:creationId xmlns:p14="http://schemas.microsoft.com/office/powerpoint/2010/main" val="34929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17" end="1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solidFill>
                  <a:prstClr val="black">
                    <a:tint val="75000"/>
                  </a:prstClr>
                </a:solidFill>
              </a:rPr>
              <a:t>27.09.2013</a:t>
            </a:r>
            <a:endParaRPr lang="de-DE" dirty="0">
              <a:solidFill>
                <a:prstClr val="black">
                  <a:tint val="75000"/>
                </a:prstClr>
              </a:solidFill>
            </a:endParaRPr>
          </a:p>
        </p:txBody>
      </p:sp>
      <p:sp>
        <p:nvSpPr>
          <p:cNvPr id="5" name="Fußzeilenplatzhalter 4"/>
          <p:cNvSpPr>
            <a:spLocks noGrp="1"/>
          </p:cNvSpPr>
          <p:nvPr>
            <p:ph type="ftr" sz="quarter" idx="11"/>
          </p:nvPr>
        </p:nvSpPr>
        <p:spPr>
          <a:xfrm>
            <a:off x="5580112" y="6482645"/>
            <a:ext cx="3096344" cy="412155"/>
          </a:xfrm>
        </p:spPr>
        <p:txBody>
          <a:bodyPr/>
          <a:lstStyle/>
          <a:p>
            <a:r>
              <a:rPr lang="de-DE" smtClean="0">
                <a:solidFill>
                  <a:prstClr val="black">
                    <a:tint val="75000"/>
                  </a:prstClr>
                </a:solidFill>
              </a:rPr>
              <a:t>Dipl.-Ing. Dipl.-Informatiker Dieter Klapproth </a:t>
            </a:r>
            <a:endParaRPr lang="de-DE" dirty="0">
              <a:solidFill>
                <a:prstClr val="black">
                  <a:tint val="75000"/>
                </a:prstClr>
              </a:solidFill>
            </a:endParaRPr>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solidFill>
                  <a:prstClr val="black">
                    <a:tint val="75000"/>
                  </a:prstClr>
                </a:solidFill>
              </a:rPr>
              <a:pPr/>
              <a:t>24</a:t>
            </a:fld>
            <a:endParaRPr lang="de-DE" dirty="0">
              <a:solidFill>
                <a:prstClr val="black">
                  <a:tint val="75000"/>
                </a:prstClr>
              </a:solidFill>
            </a:endParaRPr>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80728"/>
            <a:ext cx="7776864" cy="5570756"/>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algn="ctr">
              <a:defRPr/>
            </a:pPr>
            <a:endParaRPr lang="de-DE" sz="1000" b="1" kern="0" dirty="0">
              <a:solidFill>
                <a:prstClr val="black"/>
              </a:solidFill>
              <a:latin typeface="Arial"/>
            </a:endParaRPr>
          </a:p>
          <a:p>
            <a:pPr algn="ctr">
              <a:defRPr/>
            </a:pPr>
            <a:r>
              <a:rPr lang="de-DE" sz="2800" b="1" kern="0" dirty="0">
                <a:solidFill>
                  <a:prstClr val="black"/>
                </a:solidFill>
                <a:latin typeface="Arial"/>
              </a:rPr>
              <a:t>Wann sollten die Schulungen stattfinden und mit welchem Umfang?</a:t>
            </a:r>
          </a:p>
          <a:p>
            <a:pPr>
              <a:defRPr/>
            </a:pPr>
            <a:endParaRPr lang="de-DE" sz="1000" b="1" kern="0" dirty="0">
              <a:solidFill>
                <a:prstClr val="black"/>
              </a:solidFill>
              <a:latin typeface="Arial"/>
            </a:endParaRPr>
          </a:p>
          <a:p>
            <a:pPr>
              <a:defRPr/>
            </a:pPr>
            <a:endParaRPr lang="de-DE" sz="1000" kern="0" dirty="0">
              <a:solidFill>
                <a:prstClr val="black"/>
              </a:solidFill>
              <a:latin typeface="Arial"/>
            </a:endParaRPr>
          </a:p>
          <a:p>
            <a:pPr marL="285750" indent="-285750">
              <a:buFont typeface="Wingdings" pitchFamily="2" charset="2"/>
              <a:buChar char="Ø"/>
              <a:defRPr/>
            </a:pPr>
            <a:r>
              <a:rPr lang="de-DE" sz="1600" kern="0" dirty="0">
                <a:solidFill>
                  <a:prstClr val="black"/>
                </a:solidFill>
                <a:latin typeface="Arial"/>
              </a:rPr>
              <a:t>Es sollten </a:t>
            </a:r>
            <a:r>
              <a:rPr lang="de-DE" sz="1600" kern="0" dirty="0" err="1">
                <a:solidFill>
                  <a:prstClr val="black"/>
                </a:solidFill>
                <a:latin typeface="Arial"/>
              </a:rPr>
              <a:t>Keyuser</a:t>
            </a:r>
            <a:r>
              <a:rPr lang="de-DE" sz="1600" kern="0" dirty="0">
                <a:solidFill>
                  <a:prstClr val="black"/>
                </a:solidFill>
                <a:latin typeface="Arial"/>
              </a:rPr>
              <a:t> mit besonderen Berechtigungen ausgebildet werden</a:t>
            </a:r>
          </a:p>
          <a:p>
            <a:pPr marL="285750" indent="-285750">
              <a:buFont typeface="Wingdings" pitchFamily="2" charset="2"/>
              <a:buChar char="Ø"/>
              <a:defRPr/>
            </a:pPr>
            <a:endParaRPr lang="de-DE" sz="1600" kern="0" dirty="0">
              <a:solidFill>
                <a:prstClr val="black"/>
              </a:solidFill>
              <a:latin typeface="Arial"/>
            </a:endParaRPr>
          </a:p>
          <a:p>
            <a:pPr marL="285750" indent="-285750">
              <a:buFont typeface="Wingdings" pitchFamily="2" charset="2"/>
              <a:buChar char="Ø"/>
              <a:defRPr/>
            </a:pPr>
            <a:r>
              <a:rPr lang="de-DE" sz="1600" kern="0" dirty="0">
                <a:solidFill>
                  <a:prstClr val="black"/>
                </a:solidFill>
                <a:latin typeface="Arial"/>
              </a:rPr>
              <a:t>Hilfreich ist es, wenn Schulungsunterlagen verteilt werden</a:t>
            </a:r>
          </a:p>
          <a:p>
            <a:pPr marL="285750" indent="-285750">
              <a:buFont typeface="Wingdings" pitchFamily="2" charset="2"/>
              <a:buChar char="Ø"/>
              <a:defRPr/>
            </a:pPr>
            <a:endParaRPr lang="de-DE" sz="1600" kern="0" dirty="0">
              <a:solidFill>
                <a:prstClr val="black"/>
              </a:solidFill>
              <a:latin typeface="Arial"/>
            </a:endParaRPr>
          </a:p>
          <a:p>
            <a:pPr marL="285750" indent="-285750">
              <a:buFont typeface="Wingdings" pitchFamily="2" charset="2"/>
              <a:buChar char="Ø"/>
              <a:defRPr/>
            </a:pPr>
            <a:r>
              <a:rPr lang="de-DE" sz="1600" kern="0" dirty="0">
                <a:solidFill>
                  <a:prstClr val="black"/>
                </a:solidFill>
                <a:latin typeface="Arial"/>
              </a:rPr>
              <a:t>Schulungen müssen vor Einsatz der neuen Software stattfinden.</a:t>
            </a:r>
          </a:p>
          <a:p>
            <a:pPr marL="285750" indent="-285750">
              <a:buFont typeface="Wingdings" pitchFamily="2" charset="2"/>
              <a:buChar char="Ø"/>
              <a:defRPr/>
            </a:pPr>
            <a:endParaRPr lang="de-DE" sz="1600" kern="0" dirty="0">
              <a:solidFill>
                <a:prstClr val="black"/>
              </a:solidFill>
              <a:latin typeface="Arial"/>
            </a:endParaRPr>
          </a:p>
          <a:p>
            <a:pPr marL="285750" indent="-285750">
              <a:buFont typeface="Wingdings" pitchFamily="2" charset="2"/>
              <a:buChar char="Ø"/>
              <a:defRPr/>
            </a:pPr>
            <a:r>
              <a:rPr lang="de-DE" sz="1600" kern="0" dirty="0">
                <a:solidFill>
                  <a:prstClr val="black"/>
                </a:solidFill>
                <a:latin typeface="Arial"/>
              </a:rPr>
              <a:t>Die Anwender sollten für die Schulung Sonderfälle bereithalten, um sich deren softwaretechnische Handhabung in der Schulung zeigen zu lassen</a:t>
            </a:r>
          </a:p>
          <a:p>
            <a:pPr marL="285750" indent="-285750">
              <a:buFont typeface="Wingdings" pitchFamily="2" charset="2"/>
              <a:buChar char="Ø"/>
              <a:defRPr/>
            </a:pPr>
            <a:endParaRPr lang="de-DE" sz="1600" kern="0" dirty="0">
              <a:solidFill>
                <a:prstClr val="black"/>
              </a:solidFill>
              <a:latin typeface="Arial"/>
            </a:endParaRPr>
          </a:p>
          <a:p>
            <a:pPr marL="285750" indent="-285750">
              <a:buFont typeface="Wingdings" pitchFamily="2" charset="2"/>
              <a:buChar char="Ø"/>
              <a:defRPr/>
            </a:pPr>
            <a:r>
              <a:rPr lang="de-DE" sz="1600" kern="0" dirty="0">
                <a:solidFill>
                  <a:prstClr val="black"/>
                </a:solidFill>
                <a:latin typeface="Arial"/>
              </a:rPr>
              <a:t>Die Schulungen sollten in kleinen Gruppen (4 bis 8 Personen) und nicht am Arbeitsplatz stattfinden</a:t>
            </a:r>
          </a:p>
          <a:p>
            <a:pPr marL="285750" indent="-285750">
              <a:buFont typeface="Wingdings" pitchFamily="2" charset="2"/>
              <a:buChar char="Ø"/>
              <a:defRPr/>
            </a:pPr>
            <a:endParaRPr lang="de-DE" sz="1600" kern="0" dirty="0">
              <a:solidFill>
                <a:prstClr val="black"/>
              </a:solidFill>
              <a:latin typeface="Arial"/>
            </a:endParaRPr>
          </a:p>
          <a:p>
            <a:pPr marL="285750" indent="-285750">
              <a:buFont typeface="Wingdings" pitchFamily="2" charset="2"/>
              <a:buChar char="Ø"/>
              <a:defRPr/>
            </a:pPr>
            <a:r>
              <a:rPr lang="de-DE" sz="1600" kern="0" dirty="0">
                <a:solidFill>
                  <a:prstClr val="black"/>
                </a:solidFill>
                <a:latin typeface="Arial"/>
              </a:rPr>
              <a:t>Die Schulungen sollten auf einem Testsystem durchgeführt werden </a:t>
            </a:r>
          </a:p>
          <a:p>
            <a:pPr marL="285750" indent="-285750">
              <a:buFont typeface="Wingdings" pitchFamily="2" charset="2"/>
              <a:buChar char="Ø"/>
              <a:defRPr/>
            </a:pPr>
            <a:endParaRPr lang="de-DE" sz="1600" kern="0" dirty="0">
              <a:solidFill>
                <a:prstClr val="black"/>
              </a:solidFill>
              <a:latin typeface="Arial"/>
            </a:endParaRPr>
          </a:p>
          <a:p>
            <a:pPr marL="285750" indent="-285750">
              <a:buFont typeface="Wingdings" pitchFamily="2" charset="2"/>
              <a:buChar char="Ø"/>
              <a:defRPr/>
            </a:pPr>
            <a:r>
              <a:rPr lang="de-DE" sz="1600" kern="0" dirty="0">
                <a:solidFill>
                  <a:prstClr val="black"/>
                </a:solidFill>
                <a:latin typeface="Arial"/>
              </a:rPr>
              <a:t>Für die Schulungen sollten Originaldaten der Anwenders genommen werden</a:t>
            </a:r>
          </a:p>
          <a:p>
            <a:pPr marL="742950" lvl="1" indent="-285750">
              <a:buFont typeface="Arial" pitchFamily="34" charset="0"/>
              <a:buChar char="•"/>
              <a:defRPr/>
            </a:pPr>
            <a:endParaRPr lang="de-DE" kern="0" dirty="0">
              <a:solidFill>
                <a:prstClr val="black"/>
              </a:solidFill>
              <a:latin typeface="Arial"/>
            </a:endParaRPr>
          </a:p>
        </p:txBody>
      </p:sp>
    </p:spTree>
    <p:extLst>
      <p:ext uri="{BB962C8B-B14F-4D97-AF65-F5344CB8AC3E}">
        <p14:creationId xmlns:p14="http://schemas.microsoft.com/office/powerpoint/2010/main" val="14189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25</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539978"/>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Was ist bei einer Abnahme zu beachten?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Vollständigkeit der Dokumentation auch Sonderprogrammierung</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Den roten Faden durch die Software an Hand eines Beispiels prüfen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Alle Test auf einer Testversion durchführen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Die Funktionen Anlegen, Ändern und Löschen testen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Sonderfälle des Alltags prüfen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Alle Sonderprogrammierungen und Reports einzeln prüfen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Monats- und Jahresabschlüsse simulieren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Datenübergabe an allen Schnittstellen prüfen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Alle Vorgänge dokumentieren indem Ziel des Vorgangs angegeben wird und das erzielte Testergebnis belegt wird</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Fehler dokumentieren und als Anhang zum Abnahmeergebnis anheften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Abnahme mit Datum unterschreiben und die Beseitigung der festgestellten Mängel zeitlich bindend fordern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Klausel, </a:t>
            </a:r>
            <a:r>
              <a:rPr kumimoji="0" lang="de-DE" sz="1800" b="0" i="0" u="none" strike="noStrike" kern="0" cap="none" spc="0" normalizeH="0" baseline="0" noProof="0" dirty="0" smtClean="0">
                <a:ln>
                  <a:noFill/>
                </a:ln>
                <a:solidFill>
                  <a:prstClr val="black"/>
                </a:solidFill>
                <a:effectLst/>
                <a:uLnTx/>
                <a:uFillTx/>
                <a:latin typeface="Arial"/>
                <a:ea typeface="+mn-ea"/>
                <a:cs typeface="+mn-cs"/>
              </a:rPr>
              <a:t>bei </a:t>
            </a:r>
            <a:r>
              <a:rPr kumimoji="0" lang="de-DE" sz="1800" b="0" i="0" u="none" strike="noStrike" kern="0" cap="none" spc="0" normalizeH="0" baseline="0" noProof="0" dirty="0">
                <a:ln>
                  <a:noFill/>
                </a:ln>
                <a:solidFill>
                  <a:prstClr val="black"/>
                </a:solidFill>
                <a:effectLst/>
                <a:uLnTx/>
                <a:uFillTx/>
                <a:latin typeface="Arial"/>
                <a:ea typeface="+mn-ea"/>
                <a:cs typeface="+mn-cs"/>
              </a:rPr>
              <a:t>Nichtbeseitigung der </a:t>
            </a:r>
            <a:r>
              <a:rPr kumimoji="0" lang="de-DE" sz="1800" b="0" i="0" u="none" strike="noStrike" kern="0" cap="none" spc="0" normalizeH="0" baseline="0" noProof="0" dirty="0" smtClean="0">
                <a:ln>
                  <a:noFill/>
                </a:ln>
                <a:solidFill>
                  <a:prstClr val="black"/>
                </a:solidFill>
                <a:effectLst/>
                <a:uLnTx/>
                <a:uFillTx/>
                <a:latin typeface="Arial"/>
                <a:ea typeface="+mn-ea"/>
                <a:cs typeface="+mn-cs"/>
              </a:rPr>
              <a:t>Mängel ist </a:t>
            </a:r>
            <a:r>
              <a:rPr kumimoji="0" lang="de-DE" sz="1800" b="0" i="0" u="none" strike="noStrike" kern="0" cap="none" spc="0" normalizeH="0" baseline="0" noProof="0" dirty="0">
                <a:ln>
                  <a:noFill/>
                </a:ln>
                <a:solidFill>
                  <a:prstClr val="black"/>
                </a:solidFill>
                <a:effectLst/>
                <a:uLnTx/>
                <a:uFillTx/>
                <a:latin typeface="Arial"/>
                <a:ea typeface="+mn-ea"/>
                <a:cs typeface="+mn-cs"/>
              </a:rPr>
              <a:t>die Abnahme gescheitert </a:t>
            </a:r>
            <a:r>
              <a:rPr kumimoji="0" lang="de-DE" sz="1800" b="0" i="0" u="none" strike="noStrike" kern="0" cap="none" spc="0" normalizeH="0" baseline="0" noProof="0" dirty="0" smtClean="0">
                <a:ln>
                  <a:noFill/>
                </a:ln>
                <a:solidFill>
                  <a:prstClr val="black"/>
                </a:solidFill>
                <a:effectLst/>
                <a:uLnTx/>
                <a:uFillTx/>
                <a:latin typeface="Arial"/>
                <a:ea typeface="+mn-ea"/>
                <a:cs typeface="+mn-cs"/>
              </a:rPr>
              <a:t>Die </a:t>
            </a:r>
            <a:r>
              <a:rPr kumimoji="0" lang="de-DE" sz="1800" b="0" i="0" u="none" strike="noStrike" kern="0" cap="none" spc="0" normalizeH="0" baseline="0" noProof="0" dirty="0">
                <a:ln>
                  <a:noFill/>
                </a:ln>
                <a:solidFill>
                  <a:prstClr val="black"/>
                </a:solidFill>
                <a:effectLst/>
                <a:uLnTx/>
                <a:uFillTx/>
                <a:latin typeface="Arial"/>
                <a:ea typeface="+mn-ea"/>
                <a:cs typeface="+mn-cs"/>
              </a:rPr>
              <a:t>Endabnahme kann auch Teilabnahmen beinhalten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Mit der Abnahme sind alle Lieferforderungen erfüllt und es beginnt die </a:t>
            </a:r>
            <a:r>
              <a:rPr kumimoji="0" lang="de-DE" sz="1800" b="0" i="0" u="none" strike="noStrike" kern="0" cap="none" spc="0" normalizeH="0" baseline="0" noProof="0" dirty="0" smtClean="0">
                <a:ln>
                  <a:noFill/>
                </a:ln>
                <a:solidFill>
                  <a:prstClr val="black"/>
                </a:solidFill>
                <a:effectLst/>
                <a:uLnTx/>
                <a:uFillTx/>
                <a:latin typeface="Arial"/>
                <a:ea typeface="+mn-ea"/>
                <a:cs typeface="+mn-cs"/>
              </a:rPr>
              <a:t>Gewährleistung</a:t>
            </a: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7919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26</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416868"/>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Welche Risiken führen am häufigsten zum Scheitern?</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5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Die Zielerwartung wurde zu hoch gesteckt, zu viele Teilprojekte mit einem Schritt, Big Bang</a:t>
            </a:r>
          </a:p>
          <a:p>
            <a:pPr marL="285750" marR="0" lvl="0" indent="-285750" defTabSz="914400" eaLnBrk="1" fontAlgn="auto" latinLnBrk="0" hangingPunct="1">
              <a:lnSpc>
                <a:spcPct val="15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Fehlerhafter Zeitplan in Folge einer fehlerhaften Einschätzung und Planung</a:t>
            </a:r>
          </a:p>
          <a:p>
            <a:pPr marL="285750" marR="0" lvl="0" indent="-285750" defTabSz="914400" eaLnBrk="1" fontAlgn="auto" latinLnBrk="0" hangingPunct="1">
              <a:lnSpc>
                <a:spcPct val="15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Wenn die Hoffnung über die Vereinbarung gestellt wird</a:t>
            </a:r>
          </a:p>
          <a:p>
            <a:pPr marL="285750" marR="0" lvl="0" indent="-285750" defTabSz="914400" eaLnBrk="1" fontAlgn="auto" latinLnBrk="0" hangingPunct="1">
              <a:lnSpc>
                <a:spcPct val="15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Anforderungen nicht klar definiert</a:t>
            </a:r>
          </a:p>
          <a:p>
            <a:pPr marL="285750" marR="0" lvl="0" indent="-285750" defTabSz="914400" eaLnBrk="1" fontAlgn="auto" latinLnBrk="0" hangingPunct="1">
              <a:lnSpc>
                <a:spcPct val="15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Anwender nicht mit einbezogen</a:t>
            </a:r>
          </a:p>
          <a:p>
            <a:pPr marL="285750" marR="0" lvl="0" indent="-285750" defTabSz="914400" eaLnBrk="1" fontAlgn="auto" latinLnBrk="0" hangingPunct="1">
              <a:lnSpc>
                <a:spcPct val="15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Akzeptanz der Mitarbeiter nicht unterstützt</a:t>
            </a:r>
          </a:p>
          <a:p>
            <a:pPr marL="285750" marR="0" lvl="0" indent="-285750" defTabSz="914400" eaLnBrk="1" fontAlgn="auto" latinLnBrk="0" hangingPunct="1">
              <a:lnSpc>
                <a:spcPct val="15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Kein konstantes Team durch unkontrollierten  Mitarbeiterwechsel</a:t>
            </a:r>
          </a:p>
          <a:p>
            <a:pPr marL="285750" marR="0" lvl="0" indent="-285750" defTabSz="914400" eaLnBrk="1" fontAlgn="auto" latinLnBrk="0" hangingPunct="1">
              <a:lnSpc>
                <a:spcPct val="15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Verträge unvollständig und zum Vorteil des Lieferanten</a:t>
            </a:r>
          </a:p>
          <a:p>
            <a:pPr marL="285750" marR="0" lvl="0" indent="-285750" defTabSz="914400" eaLnBrk="1" fontAlgn="auto" latinLnBrk="0" hangingPunct="1">
              <a:lnSpc>
                <a:spcPct val="15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Zu wenig Erfahrung im Projektteam</a:t>
            </a:r>
          </a:p>
          <a:p>
            <a:pPr marL="285750" marR="0" lvl="0" indent="-285750" defTabSz="914400" eaLnBrk="1" fontAlgn="auto" latinLnBrk="0" hangingPunct="1">
              <a:lnSpc>
                <a:spcPct val="15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Oberflächliches Controlling</a:t>
            </a:r>
          </a:p>
          <a:p>
            <a:pPr marL="285750" marR="0" lvl="0" indent="-285750" defTabSz="914400" eaLnBrk="1" fontAlgn="auto" latinLnBrk="0" hangingPunct="1">
              <a:lnSpc>
                <a:spcPct val="15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Keine ausreichenden Tests  durchgeführt</a:t>
            </a:r>
          </a:p>
        </p:txBody>
      </p:sp>
    </p:spTree>
    <p:extLst>
      <p:ext uri="{BB962C8B-B14F-4D97-AF65-F5344CB8AC3E}">
        <p14:creationId xmlns:p14="http://schemas.microsoft.com/office/powerpoint/2010/main" val="398166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dissolv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27</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19"/>
            <a:ext cx="7776864" cy="5291192"/>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Welche Risiken führen am häufigsten zum Scheitern?</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prstClr val="black"/>
                </a:solidFill>
                <a:effectLst/>
                <a:uLnTx/>
                <a:uFillTx/>
                <a:latin typeface="Arial"/>
                <a:ea typeface="+mn-ea"/>
                <a:cs typeface="+mn-cs"/>
              </a:rPr>
              <a:t>Zitate aus Originalunterlagen:</a:t>
            </a:r>
            <a:r>
              <a:rPr kumimoji="0" lang="de-DE" sz="1600" b="1" i="0" u="none" strike="noStrike" kern="0" cap="none" spc="0" normalizeH="0" baseline="0" noProof="0" dirty="0">
                <a:ln>
                  <a:noFill/>
                </a:ln>
                <a:solidFill>
                  <a:prstClr val="black"/>
                </a:solidFill>
                <a:effectLst/>
                <a:uLnTx/>
                <a:uFillTx/>
                <a:latin typeface="Arial"/>
                <a:ea typeface="+mn-ea"/>
                <a:cs typeface="+mn-cs"/>
              </a:rPr>
              <a:t> </a:t>
            </a:r>
            <a:r>
              <a:rPr kumimoji="0" lang="de-DE" sz="1600" b="1" i="0" u="none" strike="noStrike" kern="0" cap="none" spc="0" normalizeH="0" baseline="0" noProof="0" dirty="0" smtClean="0">
                <a:ln>
                  <a:noFill/>
                </a:ln>
                <a:solidFill>
                  <a:prstClr val="black"/>
                </a:solidFill>
                <a:effectLst/>
                <a:uLnTx/>
                <a:uFillTx/>
                <a:latin typeface="Arial"/>
                <a:ea typeface="+mn-ea"/>
                <a:cs typeface="+mn-cs"/>
              </a:rPr>
              <a:t>Klägerin</a:t>
            </a: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10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Im Laufe der Zeit stellte sich jedoch heraus, dass die Beklagte </a:t>
            </a:r>
            <a:r>
              <a:rPr kumimoji="0" lang="de-DE" sz="1500" b="0" i="0" u="sng" strike="noStrike" kern="0" cap="none" spc="0" normalizeH="0" baseline="0" noProof="0" dirty="0">
                <a:ln>
                  <a:noFill/>
                </a:ln>
                <a:solidFill>
                  <a:prstClr val="black"/>
                </a:solidFill>
                <a:effectLst/>
                <a:uLnTx/>
                <a:uFillTx/>
                <a:latin typeface="Arial"/>
                <a:ea typeface="+mn-ea"/>
                <a:cs typeface="+mn-cs"/>
              </a:rPr>
              <a:t>den vereinbarten Zeitrahmen</a:t>
            </a:r>
            <a:r>
              <a:rPr kumimoji="0" lang="de-DE" sz="1500" b="0" i="0" strike="noStrike" kern="0" cap="none" spc="0" normalizeH="0" baseline="0" noProof="0" dirty="0">
                <a:ln>
                  <a:noFill/>
                </a:ln>
                <a:solidFill>
                  <a:prstClr val="black"/>
                </a:solidFill>
                <a:effectLst/>
                <a:uLnTx/>
                <a:uFillTx/>
                <a:latin typeface="Arial"/>
                <a:ea typeface="+mn-ea"/>
                <a:cs typeface="+mn-cs"/>
              </a:rPr>
              <a:t> nicht würde einhalten können</a:t>
            </a:r>
            <a:r>
              <a:rPr kumimoji="0" lang="de-DE" sz="1500" b="0" i="0" u="none" strike="noStrike" kern="0" cap="none" spc="0" normalizeH="0" baseline="0" noProof="0" dirty="0">
                <a:ln>
                  <a:noFill/>
                </a:ln>
                <a:solidFill>
                  <a:prstClr val="black"/>
                </a:solidFill>
                <a:effectLst/>
                <a:uLnTx/>
                <a:uFillTx/>
                <a:latin typeface="Arial"/>
                <a:ea typeface="+mn-ea"/>
                <a:cs typeface="+mn-cs"/>
              </a:rPr>
              <a:t>. Es fanden mehrere </a:t>
            </a:r>
            <a:r>
              <a:rPr kumimoji="0" lang="de-DE" sz="1500" b="0" i="0" u="none" strike="noStrike" kern="0" cap="none" spc="0" normalizeH="0" baseline="0" noProof="0" dirty="0" smtClean="0">
                <a:ln>
                  <a:noFill/>
                </a:ln>
                <a:solidFill>
                  <a:prstClr val="black"/>
                </a:solidFill>
                <a:effectLst/>
                <a:uLnTx/>
                <a:uFillTx/>
                <a:latin typeface="Arial"/>
                <a:ea typeface="+mn-ea"/>
                <a:cs typeface="+mn-cs"/>
              </a:rPr>
              <a:t>Lenkungsausschüsse </a:t>
            </a:r>
            <a:r>
              <a:rPr kumimoji="0" lang="de-DE" sz="1500" b="0" i="0" u="none" strike="noStrike" kern="0" cap="none" spc="0" normalizeH="0" baseline="0" noProof="0" dirty="0">
                <a:ln>
                  <a:noFill/>
                </a:ln>
                <a:solidFill>
                  <a:prstClr val="black"/>
                </a:solidFill>
                <a:effectLst/>
                <a:uLnTx/>
                <a:uFillTx/>
                <a:latin typeface="Arial"/>
                <a:ea typeface="+mn-ea"/>
                <a:cs typeface="+mn-cs"/>
              </a:rPr>
              <a:t>statt, um eine gemeinsame Lösung der aufgetretenen Probleme zu finden</a:t>
            </a:r>
            <a:r>
              <a:rPr kumimoji="0" lang="de-DE" sz="1500" b="0" i="0" u="none" strike="noStrike" kern="0" cap="none" spc="0" normalizeH="0" baseline="0" noProof="0" dirty="0" smtClean="0">
                <a:ln>
                  <a:noFill/>
                </a:ln>
                <a:solidFill>
                  <a:prstClr val="black"/>
                </a:solidFill>
                <a:effectLst/>
                <a:uLnTx/>
                <a:uFillTx/>
                <a:latin typeface="Arial"/>
                <a:ea typeface="+mn-ea"/>
                <a:cs typeface="+mn-cs"/>
              </a:rPr>
              <a:t>.</a:t>
            </a:r>
          </a:p>
          <a:p>
            <a:pPr marR="0" lvl="0" defTabSz="914400" eaLnBrk="1" fontAlgn="auto" latinLnBrk="0" hangingPunct="1">
              <a:lnSpc>
                <a:spcPct val="100000"/>
              </a:lnSpc>
              <a:spcBef>
                <a:spcPts val="100"/>
              </a:spcBef>
              <a:spcAft>
                <a:spcPts val="0"/>
              </a:spcAft>
              <a:buClrTx/>
              <a:buSzTx/>
              <a:tabLst/>
              <a:defRPr/>
            </a:pPr>
            <a:endParaRPr kumimoji="0" lang="de-DE" sz="1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10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Ergebnis der Gespräche war die </a:t>
            </a:r>
            <a:r>
              <a:rPr kumimoji="0" lang="de-DE" sz="1500" b="0" i="0" strike="noStrike" kern="0" cap="none" spc="0" normalizeH="0" baseline="0" noProof="0" dirty="0">
                <a:ln>
                  <a:noFill/>
                </a:ln>
                <a:solidFill>
                  <a:prstClr val="black"/>
                </a:solidFill>
                <a:effectLst/>
                <a:uLnTx/>
                <a:uFillTx/>
                <a:latin typeface="Arial"/>
                <a:ea typeface="+mn-ea"/>
                <a:cs typeface="+mn-cs"/>
              </a:rPr>
              <a:t>Verlängerung der </a:t>
            </a:r>
            <a:r>
              <a:rPr kumimoji="0" lang="de-DE" sz="1500" b="0" i="0" u="sng" strike="noStrike" kern="0" cap="none" spc="0" normalizeH="0" baseline="0" noProof="0" dirty="0">
                <a:ln>
                  <a:noFill/>
                </a:ln>
                <a:solidFill>
                  <a:prstClr val="black"/>
                </a:solidFill>
                <a:effectLst/>
                <a:uLnTx/>
                <a:uFillTx/>
                <a:latin typeface="Arial"/>
                <a:ea typeface="+mn-ea"/>
                <a:cs typeface="+mn-cs"/>
              </a:rPr>
              <a:t>vereinbarten Termine </a:t>
            </a:r>
            <a:r>
              <a:rPr kumimoji="0" lang="de-DE" sz="1500" b="0" i="0" strike="noStrike" kern="0" cap="none" spc="0" normalizeH="0" baseline="0" noProof="0" dirty="0">
                <a:ln>
                  <a:noFill/>
                </a:ln>
                <a:solidFill>
                  <a:prstClr val="black"/>
                </a:solidFill>
                <a:effectLst/>
                <a:uLnTx/>
                <a:uFillTx/>
                <a:latin typeface="Arial"/>
                <a:ea typeface="+mn-ea"/>
                <a:cs typeface="+mn-cs"/>
              </a:rPr>
              <a:t>und Leistungsmodifikationen sowie eine</a:t>
            </a:r>
            <a:r>
              <a:rPr kumimoji="0" lang="de-DE" sz="1500" b="0" i="0" u="sng" strike="noStrike" kern="0" cap="none" spc="0" normalizeH="0" baseline="0" noProof="0" dirty="0">
                <a:ln>
                  <a:noFill/>
                </a:ln>
                <a:solidFill>
                  <a:prstClr val="black"/>
                </a:solidFill>
                <a:effectLst/>
                <a:uLnTx/>
                <a:uFillTx/>
                <a:latin typeface="Arial"/>
                <a:ea typeface="+mn-ea"/>
                <a:cs typeface="+mn-cs"/>
              </a:rPr>
              <a:t> erhebliche Entgeltaufstockung </a:t>
            </a:r>
            <a:r>
              <a:rPr kumimoji="0" lang="de-DE" sz="1500" b="0" i="0" u="none" strike="noStrike" kern="0" cap="none" spc="0" normalizeH="0" baseline="0" noProof="0" dirty="0">
                <a:ln>
                  <a:noFill/>
                </a:ln>
                <a:solidFill>
                  <a:prstClr val="black"/>
                </a:solidFill>
                <a:effectLst/>
                <a:uLnTx/>
                <a:uFillTx/>
                <a:latin typeface="Arial"/>
                <a:ea typeface="+mn-ea"/>
                <a:cs typeface="+mn-cs"/>
              </a:rPr>
              <a:t>zugunsten der Beklagten durch eine </a:t>
            </a:r>
            <a:r>
              <a:rPr kumimoji="0" lang="de-DE" sz="1500" b="0" i="0" u="none" strike="noStrike" kern="0" cap="none" spc="0" normalizeH="0" baseline="0" noProof="0" dirty="0" smtClean="0">
                <a:ln>
                  <a:noFill/>
                </a:ln>
                <a:solidFill>
                  <a:prstClr val="black"/>
                </a:solidFill>
                <a:effectLst/>
                <a:uLnTx/>
                <a:uFillTx/>
                <a:latin typeface="Arial"/>
                <a:ea typeface="+mn-ea"/>
                <a:cs typeface="+mn-cs"/>
              </a:rPr>
              <a:t>Nachtragsvereinbarung</a:t>
            </a:r>
          </a:p>
          <a:p>
            <a:pPr marL="285750" marR="0" lvl="0" indent="-285750" defTabSz="914400" eaLnBrk="1" fontAlgn="auto" latinLnBrk="0" hangingPunct="1">
              <a:lnSpc>
                <a:spcPct val="100000"/>
              </a:lnSpc>
              <a:spcBef>
                <a:spcPts val="100"/>
              </a:spcBef>
              <a:spcAft>
                <a:spcPts val="0"/>
              </a:spcAft>
              <a:buClrTx/>
              <a:buSzTx/>
              <a:buFont typeface="Wingdings" pitchFamily="2" charset="2"/>
              <a:buChar char="Ø"/>
              <a:tabLst/>
              <a:defRPr/>
            </a:pPr>
            <a:endParaRPr kumimoji="0" lang="de-DE" sz="1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10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Zur Überraschung der Klägerin wurde seitens der Beklagten avisiert, dass die </a:t>
            </a:r>
            <a:r>
              <a:rPr kumimoji="0" lang="de-DE" sz="1500" b="0" i="0" u="sng" strike="noStrike" kern="0" cap="none" spc="0" normalizeH="0" baseline="0" noProof="0" dirty="0">
                <a:ln>
                  <a:noFill/>
                </a:ln>
                <a:solidFill>
                  <a:prstClr val="black"/>
                </a:solidFill>
                <a:effectLst/>
                <a:uLnTx/>
                <a:uFillTx/>
                <a:latin typeface="Arial"/>
                <a:ea typeface="+mn-ea"/>
                <a:cs typeface="+mn-cs"/>
              </a:rPr>
              <a:t>Termine </a:t>
            </a:r>
            <a:r>
              <a:rPr kumimoji="0" lang="de-DE" sz="1500" b="0" i="0" strike="noStrike" kern="0" cap="none" spc="0" normalizeH="0" baseline="0" noProof="0" dirty="0">
                <a:ln>
                  <a:noFill/>
                </a:ln>
                <a:solidFill>
                  <a:prstClr val="black"/>
                </a:solidFill>
                <a:effectLst/>
                <a:uLnTx/>
                <a:uFillTx/>
                <a:latin typeface="Arial"/>
                <a:ea typeface="+mn-ea"/>
                <a:cs typeface="+mn-cs"/>
              </a:rPr>
              <a:t>nicht gehalten werden können</a:t>
            </a:r>
            <a:r>
              <a:rPr kumimoji="0" lang="de-DE" sz="1500" b="0" i="0" u="none" strike="noStrike" kern="0" cap="none" spc="0" normalizeH="0" baseline="0" noProof="0" dirty="0">
                <a:ln>
                  <a:noFill/>
                </a:ln>
                <a:solidFill>
                  <a:prstClr val="black"/>
                </a:solidFill>
                <a:effectLst/>
                <a:uLnTx/>
                <a:uFillTx/>
                <a:latin typeface="Arial"/>
                <a:ea typeface="+mn-ea"/>
                <a:cs typeface="+mn-cs"/>
              </a:rPr>
              <a:t>. Die vereinbarten </a:t>
            </a:r>
            <a:r>
              <a:rPr kumimoji="0" lang="de-DE" sz="1500" b="0" i="0" u="sng" strike="noStrike" kern="0" cap="none" spc="0" normalizeH="0" baseline="0" noProof="0" dirty="0">
                <a:ln>
                  <a:noFill/>
                </a:ln>
                <a:solidFill>
                  <a:prstClr val="black"/>
                </a:solidFill>
                <a:effectLst/>
                <a:uLnTx/>
                <a:uFillTx/>
                <a:latin typeface="Arial"/>
                <a:ea typeface="+mn-ea"/>
                <a:cs typeface="+mn-cs"/>
              </a:rPr>
              <a:t>Funktionalitäten</a:t>
            </a:r>
            <a:r>
              <a:rPr kumimoji="0" lang="de-DE" sz="1500" b="0" i="0" u="none" strike="noStrike" kern="0" cap="none" spc="0" normalizeH="0" baseline="0" noProof="0" dirty="0">
                <a:ln>
                  <a:noFill/>
                </a:ln>
                <a:solidFill>
                  <a:prstClr val="black"/>
                </a:solidFill>
                <a:effectLst/>
                <a:uLnTx/>
                <a:uFillTx/>
                <a:latin typeface="Arial"/>
                <a:ea typeface="+mn-ea"/>
                <a:cs typeface="+mn-cs"/>
              </a:rPr>
              <a:t> werden in der nächsten offiziellen Vollversion enthalten sein. Der genaue Termin steht noch nicht fest</a:t>
            </a:r>
            <a:r>
              <a:rPr kumimoji="0" lang="de-DE" sz="1500" b="0" i="0" u="none" strike="noStrike" kern="0" cap="none" spc="0" normalizeH="0" baseline="0" noProof="0" dirty="0" smtClean="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100"/>
              </a:spcBef>
              <a:spcAft>
                <a:spcPts val="0"/>
              </a:spcAft>
              <a:buClrTx/>
              <a:buSzTx/>
              <a:buFont typeface="Wingdings" pitchFamily="2" charset="2"/>
              <a:buChar char="Ø"/>
              <a:tabLst/>
              <a:defRPr/>
            </a:pPr>
            <a:endParaRPr kumimoji="0" lang="de-DE" sz="1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10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Die ursprünglich </a:t>
            </a:r>
            <a:r>
              <a:rPr kumimoji="0" lang="de-DE" sz="1500" b="0" i="0" u="sng" strike="noStrike" kern="0" cap="none" spc="0" normalizeH="0" baseline="0" noProof="0" dirty="0">
                <a:ln>
                  <a:noFill/>
                </a:ln>
                <a:solidFill>
                  <a:prstClr val="black"/>
                </a:solidFill>
                <a:effectLst/>
                <a:uLnTx/>
                <a:uFillTx/>
                <a:latin typeface="Arial"/>
                <a:ea typeface="+mn-ea"/>
                <a:cs typeface="+mn-cs"/>
              </a:rPr>
              <a:t>geplanten Projektkosten</a:t>
            </a:r>
            <a:r>
              <a:rPr kumimoji="0" lang="de-DE" sz="1500" b="0" i="0" strike="noStrike" kern="0" cap="none" spc="0" normalizeH="0" baseline="0" noProof="0" dirty="0">
                <a:ln>
                  <a:noFill/>
                </a:ln>
                <a:solidFill>
                  <a:prstClr val="black"/>
                </a:solidFill>
                <a:effectLst/>
                <a:uLnTx/>
                <a:uFillTx/>
                <a:latin typeface="Arial"/>
                <a:ea typeface="+mn-ea"/>
                <a:cs typeface="+mn-cs"/>
              </a:rPr>
              <a:t> waren bereits erheblich überschritten  </a:t>
            </a:r>
            <a:r>
              <a:rPr kumimoji="0" lang="de-DE" sz="1500" b="0" i="0" u="none" strike="noStrike" kern="0" cap="none" spc="0" normalizeH="0" baseline="0" noProof="0" dirty="0">
                <a:ln>
                  <a:noFill/>
                </a:ln>
                <a:solidFill>
                  <a:prstClr val="black"/>
                </a:solidFill>
                <a:effectLst/>
                <a:uLnTx/>
                <a:uFillTx/>
                <a:latin typeface="Arial"/>
                <a:ea typeface="+mn-ea"/>
                <a:cs typeface="+mn-cs"/>
              </a:rPr>
              <a:t>und die eigenen Kosten der Klägerin durch Bereitstellung ihrer Mitarbeiter und erforderlicher Drittunterstützung waren ebenfalls explodiert. </a:t>
            </a:r>
          </a:p>
        </p:txBody>
      </p:sp>
    </p:spTree>
    <p:extLst>
      <p:ext uri="{BB962C8B-B14F-4D97-AF65-F5344CB8AC3E}">
        <p14:creationId xmlns:p14="http://schemas.microsoft.com/office/powerpoint/2010/main" val="87820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28</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83568" y="908720"/>
            <a:ext cx="7704856" cy="5524589"/>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Welche Risiken führen am häufigsten zum Scheitern?</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prstClr val="black"/>
                </a:solidFill>
                <a:effectLst/>
                <a:uLnTx/>
                <a:uFillTx/>
                <a:latin typeface="Arial"/>
                <a:ea typeface="+mn-ea"/>
                <a:cs typeface="+mn-cs"/>
              </a:rPr>
              <a:t>Zitate aus Originalunterlagen: </a:t>
            </a:r>
            <a:r>
              <a:rPr kumimoji="0" lang="de-DE" sz="1600" b="1" i="0" u="none" strike="noStrike" kern="0" cap="none" spc="0" normalizeH="0" baseline="0" noProof="0" dirty="0">
                <a:ln>
                  <a:noFill/>
                </a:ln>
                <a:solidFill>
                  <a:prstClr val="black"/>
                </a:solidFill>
                <a:effectLst/>
                <a:uLnTx/>
                <a:uFillTx/>
                <a:latin typeface="Arial"/>
                <a:ea typeface="+mn-ea"/>
                <a:cs typeface="+mn-cs"/>
              </a:rPr>
              <a:t>Beklagte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Bei Abschluss des Vertrages und bei Beginn des Projektes waren erhebliche funktionelle </a:t>
            </a:r>
            <a:r>
              <a:rPr kumimoji="0" lang="de-DE" sz="1500" b="0" i="0" u="sng" strike="noStrike" kern="0" cap="none" spc="0" normalizeH="0" baseline="0" noProof="0" dirty="0">
                <a:ln>
                  <a:noFill/>
                </a:ln>
                <a:solidFill>
                  <a:prstClr val="black"/>
                </a:solidFill>
                <a:effectLst/>
                <a:uLnTx/>
                <a:uFillTx/>
                <a:latin typeface="Arial"/>
                <a:ea typeface="+mn-ea"/>
                <a:cs typeface="+mn-cs"/>
              </a:rPr>
              <a:t>Anforderungen der Klägerin und damit Leistungen der Beklagten nicht konkret definiert</a:t>
            </a:r>
            <a:r>
              <a:rPr kumimoji="0" lang="de-DE" sz="1500" b="0" i="0" u="none" strike="noStrike" kern="0" cap="none" spc="0" normalizeH="0" baseline="0" noProof="0" dirty="0">
                <a:ln>
                  <a:noFill/>
                </a:ln>
                <a:solidFill>
                  <a:prstClr val="black"/>
                </a:solidFill>
                <a:effectLst/>
                <a:uLnTx/>
                <a:uFillTx/>
                <a:latin typeface="Arial"/>
                <a:ea typeface="+mn-ea"/>
                <a:cs typeface="+mn-cs"/>
              </a:rPr>
              <a:t>. </a:t>
            </a:r>
            <a:endParaRPr kumimoji="0" lang="de-DE" sz="1500" b="0" i="0" u="none" strike="noStrike" kern="0" cap="none" spc="0" normalizeH="0" baseline="0" noProof="0" dirty="0" smtClean="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Genauso wenig war auch der </a:t>
            </a:r>
            <a:r>
              <a:rPr kumimoji="0" lang="de-DE" sz="1500" b="0" i="0" u="sng" strike="noStrike" kern="0" cap="none" spc="0" normalizeH="0" baseline="0" noProof="0" dirty="0">
                <a:ln>
                  <a:noFill/>
                </a:ln>
                <a:solidFill>
                  <a:prstClr val="black"/>
                </a:solidFill>
                <a:effectLst/>
                <a:uLnTx/>
                <a:uFillTx/>
                <a:latin typeface="Arial"/>
                <a:ea typeface="+mn-ea"/>
                <a:cs typeface="+mn-cs"/>
              </a:rPr>
              <a:t>Projektplan</a:t>
            </a:r>
            <a:r>
              <a:rPr kumimoji="0" lang="de-DE" sz="1500" b="0" i="0" u="none" strike="noStrike" kern="0" cap="none" spc="0" normalizeH="0" baseline="0" noProof="0" dirty="0">
                <a:ln>
                  <a:noFill/>
                </a:ln>
                <a:solidFill>
                  <a:prstClr val="black"/>
                </a:solidFill>
                <a:effectLst/>
                <a:uLnTx/>
                <a:uFillTx/>
                <a:latin typeface="Arial"/>
                <a:ea typeface="+mn-ea"/>
                <a:cs typeface="+mn-cs"/>
              </a:rPr>
              <a:t> konkretisiert</a:t>
            </a:r>
            <a:r>
              <a:rPr kumimoji="0" lang="de-DE" sz="1500" b="0" i="0" u="none" strike="noStrike" kern="0" cap="none" spc="0" normalizeH="0" baseline="0" noProof="0" dirty="0" smtClean="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Beiden Parteien war zu dem Zeitpunkt nicht konkret klar, </a:t>
            </a:r>
            <a:r>
              <a:rPr kumimoji="0" lang="de-DE" sz="1500" b="0" i="0" u="sng" strike="noStrike" kern="0" cap="none" spc="0" normalizeH="0" baseline="0" noProof="0" dirty="0">
                <a:ln>
                  <a:noFill/>
                </a:ln>
                <a:solidFill>
                  <a:prstClr val="black"/>
                </a:solidFill>
                <a:effectLst/>
                <a:uLnTx/>
                <a:uFillTx/>
                <a:latin typeface="Arial"/>
                <a:ea typeface="+mn-ea"/>
                <a:cs typeface="+mn-cs"/>
              </a:rPr>
              <a:t>welche Leistungen zu welchem Zeitpunkt</a:t>
            </a:r>
            <a:r>
              <a:rPr kumimoji="0" lang="de-DE" sz="1500" b="0" i="0" u="none" strike="noStrike" kern="0" cap="none" spc="0" normalizeH="0" baseline="0" noProof="0" dirty="0">
                <a:ln>
                  <a:noFill/>
                </a:ln>
                <a:solidFill>
                  <a:prstClr val="black"/>
                </a:solidFill>
                <a:effectLst/>
                <a:uLnTx/>
                <a:uFillTx/>
                <a:latin typeface="Arial"/>
                <a:ea typeface="+mn-ea"/>
                <a:cs typeface="+mn-cs"/>
              </a:rPr>
              <a:t> zu erbringen sind. </a:t>
            </a:r>
            <a:endParaRPr kumimoji="0" lang="de-DE" sz="1500" b="0" i="0" u="none" strike="noStrike" kern="0" cap="none" spc="0" normalizeH="0" baseline="0" noProof="0" dirty="0" smtClean="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a:ln>
                  <a:noFill/>
                </a:ln>
                <a:solidFill>
                  <a:prstClr val="black"/>
                </a:solidFill>
                <a:effectLst/>
                <a:uLnTx/>
                <a:uFillTx/>
                <a:latin typeface="Arial"/>
                <a:ea typeface="+mn-ea"/>
                <a:cs typeface="+mn-cs"/>
              </a:rPr>
              <a:t>Daher ergaben sich im Rahmen der Durchführung des Projekts eine </a:t>
            </a:r>
            <a:r>
              <a:rPr kumimoji="0" lang="de-DE" sz="1500" b="0" i="0" u="sng" strike="noStrike" kern="0" cap="none" spc="0" normalizeH="0" baseline="0" noProof="0" dirty="0">
                <a:ln>
                  <a:noFill/>
                </a:ln>
                <a:solidFill>
                  <a:prstClr val="black"/>
                </a:solidFill>
                <a:effectLst/>
                <a:uLnTx/>
                <a:uFillTx/>
                <a:latin typeface="Arial"/>
                <a:ea typeface="+mn-ea"/>
                <a:cs typeface="+mn-cs"/>
              </a:rPr>
              <a:t>Vielzahl von Änderungen, Anpassungen und Umsetzungswünschen</a:t>
            </a:r>
            <a:r>
              <a:rPr kumimoji="0" lang="de-DE" sz="1500" b="0" i="0" u="none" strike="noStrike" kern="0" cap="none" spc="0" normalizeH="0" baseline="0" noProof="0" dirty="0">
                <a:ln>
                  <a:noFill/>
                </a:ln>
                <a:solidFill>
                  <a:prstClr val="black"/>
                </a:solidFill>
                <a:effectLst/>
                <a:uLnTx/>
                <a:uFillTx/>
                <a:latin typeface="Arial"/>
                <a:ea typeface="+mn-ea"/>
                <a:cs typeface="+mn-cs"/>
              </a:rPr>
              <a:t> der Klägerin, die </a:t>
            </a:r>
            <a:r>
              <a:rPr kumimoji="0" lang="de-DE" sz="1500" b="0" i="0" u="sng" strike="noStrike" kern="0" cap="none" spc="0" normalizeH="0" baseline="0" noProof="0" dirty="0">
                <a:ln>
                  <a:noFill/>
                </a:ln>
                <a:solidFill>
                  <a:prstClr val="black"/>
                </a:solidFill>
                <a:effectLst/>
                <a:uLnTx/>
                <a:uFillTx/>
                <a:latin typeface="Arial"/>
                <a:ea typeface="+mn-ea"/>
                <a:cs typeface="+mn-cs"/>
              </a:rPr>
              <a:t>weder zeitlich noch personell noch vom finanziellen Aufwand berücksichtigt</a:t>
            </a:r>
            <a:r>
              <a:rPr kumimoji="0" lang="de-DE" sz="1500" b="0" i="0" u="none" strike="noStrike" kern="0" cap="none" spc="0" normalizeH="0" baseline="0" noProof="0" dirty="0">
                <a:ln>
                  <a:noFill/>
                </a:ln>
                <a:solidFill>
                  <a:prstClr val="black"/>
                </a:solidFill>
                <a:effectLst/>
                <a:uLnTx/>
                <a:uFillTx/>
                <a:latin typeface="Arial"/>
                <a:ea typeface="+mn-ea"/>
                <a:cs typeface="+mn-cs"/>
              </a:rPr>
              <a:t> waren</a:t>
            </a:r>
            <a:r>
              <a:rPr kumimoji="0" lang="de-DE" sz="1500" b="0" i="0" u="none" strike="noStrike" kern="0" cap="none" spc="0" normalizeH="0" baseline="0" noProof="0" dirty="0" smtClean="0">
                <a:ln>
                  <a:noFill/>
                </a:ln>
                <a:solidFill>
                  <a:prstClr val="black"/>
                </a:solidFill>
                <a:effectLst/>
                <a:uLnTx/>
                <a:uFillTx/>
                <a:latin typeface="Arial"/>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5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500" b="0" i="0" u="none" strike="noStrike" kern="0" cap="none" spc="0" normalizeH="0" baseline="0" noProof="0" dirty="0" smtClean="0">
                <a:ln>
                  <a:noFill/>
                </a:ln>
                <a:solidFill>
                  <a:prstClr val="black"/>
                </a:solidFill>
                <a:effectLst/>
                <a:uLnTx/>
                <a:uFillTx/>
                <a:latin typeface="Arial"/>
                <a:ea typeface="+mn-ea"/>
                <a:cs typeface="+mn-cs"/>
              </a:rPr>
              <a:t>Der </a:t>
            </a:r>
            <a:r>
              <a:rPr kumimoji="0" lang="de-DE" sz="1500" b="0" i="0" u="none" strike="noStrike" kern="0" cap="none" spc="0" normalizeH="0" baseline="0" noProof="0" dirty="0">
                <a:ln>
                  <a:noFill/>
                </a:ln>
                <a:solidFill>
                  <a:prstClr val="black"/>
                </a:solidFill>
                <a:effectLst/>
                <a:uLnTx/>
                <a:uFillTx/>
                <a:latin typeface="Arial"/>
                <a:ea typeface="+mn-ea"/>
                <a:cs typeface="+mn-cs"/>
              </a:rPr>
              <a:t>Lenkungsausschuss entschied während des laufenden Projektes nicht nur über das „wie“ sondern auch über das „ob“ verschiedener neuer Funktionen. </a:t>
            </a:r>
            <a:r>
              <a:rPr kumimoji="0" lang="de-DE" sz="1500" b="0" i="0" u="sng" strike="noStrike" kern="0" cap="none" spc="0" normalizeH="0" baseline="0" noProof="0" dirty="0">
                <a:ln>
                  <a:noFill/>
                </a:ln>
                <a:solidFill>
                  <a:prstClr val="black"/>
                </a:solidFill>
                <a:effectLst/>
                <a:uLnTx/>
                <a:uFillTx/>
                <a:latin typeface="Arial"/>
                <a:ea typeface="+mn-ea"/>
                <a:cs typeface="+mn-cs"/>
              </a:rPr>
              <a:t>Konkrete Inhalte zu erbringender Leistungen wurden somit erst im Lenkungsausschuss </a:t>
            </a:r>
            <a:r>
              <a:rPr kumimoji="0" lang="de-DE" sz="1500" b="0" i="0" u="none" strike="noStrike" kern="0" cap="none" spc="0" normalizeH="0" baseline="0" noProof="0" dirty="0">
                <a:ln>
                  <a:noFill/>
                </a:ln>
                <a:solidFill>
                  <a:prstClr val="black"/>
                </a:solidFill>
                <a:effectLst/>
                <a:uLnTx/>
                <a:uFillTx/>
                <a:latin typeface="Arial"/>
                <a:ea typeface="+mn-ea"/>
                <a:cs typeface="+mn-cs"/>
              </a:rPr>
              <a:t>von der Klägerin festgelegt</a:t>
            </a:r>
            <a:r>
              <a:rPr kumimoji="0" lang="de-DE" sz="1500" b="0" i="0" u="none" strike="noStrike" kern="0" cap="none" spc="0" normalizeH="0" baseline="0" noProof="0" dirty="0" smtClean="0">
                <a:ln>
                  <a:noFill/>
                </a:ln>
                <a:solidFill>
                  <a:prstClr val="black"/>
                </a:solidFill>
                <a:effectLst/>
                <a:uLnTx/>
                <a:uFillTx/>
                <a:latin typeface="Arial"/>
                <a:ea typeface="+mn-ea"/>
                <a:cs typeface="+mn-cs"/>
              </a:rPr>
              <a:t>.</a:t>
            </a:r>
            <a:endParaRPr kumimoji="0" lang="de-DE" sz="15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8088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29</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19"/>
            <a:ext cx="7776864" cy="5478423"/>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Was machen, wenn es Streit gibt?</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600" b="0" i="0" u="none" strike="noStrike" kern="0" cap="none" spc="0" normalizeH="0" baseline="0" noProof="0" dirty="0" smtClean="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smtClean="0">
                <a:ln>
                  <a:noFill/>
                </a:ln>
                <a:solidFill>
                  <a:prstClr val="black"/>
                </a:solidFill>
                <a:effectLst/>
                <a:uLnTx/>
                <a:uFillTx/>
                <a:latin typeface="Arial"/>
                <a:ea typeface="+mn-ea"/>
                <a:cs typeface="+mn-cs"/>
              </a:rPr>
              <a:t>Jegliche </a:t>
            </a:r>
            <a:r>
              <a:rPr kumimoji="0" lang="de-DE" sz="1600" b="0" i="0" u="none" strike="noStrike" kern="0" cap="none" spc="0" normalizeH="0" baseline="0" noProof="0" dirty="0">
                <a:ln>
                  <a:noFill/>
                </a:ln>
                <a:solidFill>
                  <a:prstClr val="black"/>
                </a:solidFill>
                <a:effectLst/>
                <a:uLnTx/>
                <a:uFillTx/>
                <a:latin typeface="Arial"/>
                <a:ea typeface="+mn-ea"/>
                <a:cs typeface="+mn-cs"/>
              </a:rPr>
              <a:t>Absprachen und Vorgehensweisen im Projekt dokumentieren und zeitlich geordnet ablegen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6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a:ln>
                  <a:noFill/>
                </a:ln>
                <a:solidFill>
                  <a:prstClr val="black"/>
                </a:solidFill>
                <a:effectLst/>
                <a:uLnTx/>
                <a:uFillTx/>
                <a:latin typeface="Arial"/>
                <a:ea typeface="+mn-ea"/>
                <a:cs typeface="+mn-cs"/>
              </a:rPr>
              <a:t>Auf oberster Firmenebene eskalieren, eventuell eine Kompromisslösung vorbereiten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6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a:ln>
                  <a:noFill/>
                </a:ln>
                <a:solidFill>
                  <a:prstClr val="black"/>
                </a:solidFill>
                <a:effectLst/>
                <a:uLnTx/>
                <a:uFillTx/>
                <a:latin typeface="Arial"/>
                <a:ea typeface="+mn-ea"/>
                <a:cs typeface="+mn-cs"/>
              </a:rPr>
              <a:t>Bei Ungewissheit ein Parteigutachten anfertigen lassen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6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a:ln>
                  <a:noFill/>
                </a:ln>
                <a:solidFill>
                  <a:prstClr val="black"/>
                </a:solidFill>
                <a:effectLst/>
                <a:uLnTx/>
                <a:uFillTx/>
                <a:latin typeface="Arial"/>
                <a:ea typeface="+mn-ea"/>
                <a:cs typeface="+mn-cs"/>
              </a:rPr>
              <a:t>Rat bei einem IT-Fachanwalt einholen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6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a:ln>
                  <a:noFill/>
                </a:ln>
                <a:solidFill>
                  <a:prstClr val="black"/>
                </a:solidFill>
                <a:effectLst/>
                <a:uLnTx/>
                <a:uFillTx/>
                <a:latin typeface="Arial"/>
                <a:ea typeface="+mn-ea"/>
                <a:cs typeface="+mn-cs"/>
              </a:rPr>
              <a:t>Einen Gütevorschlag der Gegenpartei unterbreiten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6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600" b="0" i="0" u="none" strike="noStrike" kern="0" cap="none" spc="0" normalizeH="0" baseline="0" noProof="0" dirty="0">
                <a:ln>
                  <a:noFill/>
                </a:ln>
                <a:solidFill>
                  <a:prstClr val="black"/>
                </a:solidFill>
                <a:effectLst/>
                <a:uLnTx/>
                <a:uFillTx/>
                <a:latin typeface="Arial"/>
                <a:ea typeface="+mn-ea"/>
                <a:cs typeface="+mn-cs"/>
              </a:rPr>
              <a:t>Über einen IT-Fachanwalt eine Klage einreichen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600" b="0"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3600" b="1" i="1" u="none" strike="noStrike" kern="0" cap="none" spc="0" normalizeH="0" baseline="0" noProof="0" dirty="0">
                <a:ln>
                  <a:noFill/>
                </a:ln>
                <a:solidFill>
                  <a:srgbClr val="FF0000"/>
                </a:solidFill>
                <a:effectLst/>
                <a:uLnTx/>
                <a:uFillTx/>
                <a:latin typeface="Arial"/>
                <a:ea typeface="+mn-ea"/>
                <a:cs typeface="+mn-cs"/>
              </a:rPr>
              <a:t>Das ist das Ende!</a:t>
            </a:r>
            <a:endParaRPr kumimoji="0" lang="de-DE" sz="1800" b="1" i="1" u="none" strike="noStrike" kern="0" cap="none" spc="0" normalizeH="0" baseline="0" noProof="0" dirty="0">
              <a:ln>
                <a:noFill/>
              </a:ln>
              <a:solidFill>
                <a:srgbClr val="FF0000"/>
              </a:solidFill>
              <a:effectLst/>
              <a:uLnTx/>
              <a:uFillTx/>
              <a:latin typeface="Arial"/>
              <a:ea typeface="+mn-ea"/>
              <a:cs typeface="+mn-cs"/>
            </a:endParaRPr>
          </a:p>
          <a:p>
            <a:pPr marL="742950" marR="0" lvl="1" indent="-285750" algn="ctr"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000" b="1" i="1" u="none" strike="noStrike" kern="0" cap="none" spc="0" normalizeH="0" baseline="0" noProof="0" dirty="0">
              <a:ln>
                <a:noFill/>
              </a:ln>
              <a:solidFill>
                <a:srgbClr val="FF0000"/>
              </a:solidFill>
              <a:effectLst/>
              <a:uLnTx/>
              <a:uFillTx/>
              <a:latin typeface="Arial"/>
              <a:ea typeface="+mn-ea"/>
              <a:cs typeface="+mn-cs"/>
            </a:endParaRPr>
          </a:p>
          <a:p>
            <a:pPr marL="742950" marR="0" lvl="1" indent="-285750" algn="ctr"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1000" b="1" i="1" u="none" strike="noStrike" kern="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445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3</a:t>
            </a:fld>
            <a:endParaRPr lang="de-DE" dirty="0"/>
          </a:p>
        </p:txBody>
      </p:sp>
      <p:sp>
        <p:nvSpPr>
          <p:cNvPr id="11" name="Untertitel 10"/>
          <p:cNvSpPr txBox="1">
            <a:spLocks noGrp="1"/>
          </p:cNvSpPr>
          <p:nvPr>
            <p:ph type="subTitle" idx="1"/>
          </p:nvPr>
        </p:nvSpPr>
        <p:spPr>
          <a:xfrm>
            <a:off x="611188" y="981075"/>
            <a:ext cx="7848600" cy="553997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fontAlgn="auto">
              <a:spcBef>
                <a:spcPts val="0"/>
              </a:spcBef>
              <a:spcAft>
                <a:spcPts val="0"/>
              </a:spcAft>
              <a:defRPr/>
            </a:pPr>
            <a:endParaRPr lang="de-DE" sz="1000" kern="0" dirty="0" smtClean="0">
              <a:solidFill>
                <a:prstClr val="black"/>
              </a:solidFill>
              <a:latin typeface="Calibri"/>
              <a:cs typeface="+mn-cs"/>
            </a:endParaRPr>
          </a:p>
          <a:p>
            <a:pPr algn="ctr" fontAlgn="auto">
              <a:spcBef>
                <a:spcPts val="0"/>
              </a:spcBef>
              <a:spcAft>
                <a:spcPts val="0"/>
              </a:spcAft>
              <a:defRPr/>
            </a:pPr>
            <a:r>
              <a:rPr lang="de-DE" sz="2800" kern="0" dirty="0" smtClean="0">
                <a:solidFill>
                  <a:prstClr val="black"/>
                </a:solidFill>
                <a:latin typeface="Calibri"/>
                <a:cs typeface="+mn-cs"/>
              </a:rPr>
              <a:t>Inhalt </a:t>
            </a:r>
            <a:r>
              <a:rPr lang="de-DE" sz="2800" kern="0" dirty="0">
                <a:solidFill>
                  <a:prstClr val="black"/>
                </a:solidFill>
                <a:latin typeface="Calibri"/>
                <a:cs typeface="+mn-cs"/>
              </a:rPr>
              <a:t>und Themen</a:t>
            </a:r>
          </a:p>
          <a:p>
            <a:pPr fontAlgn="auto">
              <a:spcBef>
                <a:spcPts val="0"/>
              </a:spcBef>
              <a:spcAft>
                <a:spcPts val="0"/>
              </a:spcAft>
              <a:defRPr/>
            </a:pPr>
            <a:endParaRPr lang="de-DE" sz="1000" kern="0" dirty="0">
              <a:solidFill>
                <a:prstClr val="black"/>
              </a:solidFill>
              <a:latin typeface="Calibri"/>
              <a:cs typeface="+mn-cs"/>
            </a:endParaRPr>
          </a:p>
          <a:p>
            <a:pPr marL="342900" indent="-342900" algn="l" fontAlgn="auto">
              <a:spcBef>
                <a:spcPts val="0"/>
              </a:spcBef>
              <a:spcAft>
                <a:spcPts val="0"/>
              </a:spcAft>
              <a:buFont typeface="+mj-lt"/>
              <a:buAutoNum type="arabicPeriod"/>
              <a:defRPr/>
            </a:pPr>
            <a:r>
              <a:rPr lang="de-DE" sz="1800" kern="0" dirty="0">
                <a:solidFill>
                  <a:schemeClr val="tx1"/>
                </a:solidFill>
                <a:latin typeface="Calibri"/>
                <a:cs typeface="+mn-cs"/>
              </a:rPr>
              <a:t>Welche unterschiedlichen Softwareprojekte gibt es?</a:t>
            </a:r>
          </a:p>
          <a:p>
            <a:pPr marL="342900" indent="-342900" algn="l" fontAlgn="auto">
              <a:spcBef>
                <a:spcPts val="0"/>
              </a:spcBef>
              <a:spcAft>
                <a:spcPts val="0"/>
              </a:spcAft>
              <a:buFont typeface="+mj-lt"/>
              <a:buAutoNum type="arabicPeriod"/>
              <a:defRPr/>
            </a:pPr>
            <a:r>
              <a:rPr lang="de-DE" sz="1800" kern="0" dirty="0">
                <a:solidFill>
                  <a:schemeClr val="tx1"/>
                </a:solidFill>
                <a:latin typeface="Calibri"/>
                <a:cs typeface="+mn-cs"/>
              </a:rPr>
              <a:t>Welche volkswirtschaftlichen Schäden entstehen durch Softwareprojekte?</a:t>
            </a:r>
          </a:p>
          <a:p>
            <a:pPr marL="342900" indent="-342900" algn="l" fontAlgn="auto">
              <a:spcBef>
                <a:spcPts val="0"/>
              </a:spcBef>
              <a:spcAft>
                <a:spcPts val="0"/>
              </a:spcAft>
              <a:buFont typeface="+mj-lt"/>
              <a:buAutoNum type="arabicPeriod"/>
              <a:defRPr/>
            </a:pPr>
            <a:r>
              <a:rPr lang="de-DE" sz="1800" kern="0" dirty="0" smtClean="0">
                <a:solidFill>
                  <a:schemeClr val="tx1"/>
                </a:solidFill>
                <a:latin typeface="Calibri"/>
                <a:cs typeface="+mn-cs"/>
              </a:rPr>
              <a:t>Wer </a:t>
            </a:r>
            <a:r>
              <a:rPr lang="de-DE" sz="1800" kern="0" dirty="0">
                <a:solidFill>
                  <a:schemeClr val="tx1"/>
                </a:solidFill>
                <a:latin typeface="Calibri"/>
                <a:cs typeface="+mn-cs"/>
              </a:rPr>
              <a:t>entscheidet über ein neues Softwareprojekt?</a:t>
            </a:r>
          </a:p>
          <a:p>
            <a:pPr marL="342900" indent="-342900" algn="l" fontAlgn="auto">
              <a:spcBef>
                <a:spcPts val="0"/>
              </a:spcBef>
              <a:spcAft>
                <a:spcPts val="0"/>
              </a:spcAft>
              <a:buFont typeface="+mj-lt"/>
              <a:buAutoNum type="arabicPeriod"/>
              <a:defRPr/>
            </a:pPr>
            <a:r>
              <a:rPr lang="de-DE" sz="1800" kern="0" dirty="0" smtClean="0">
                <a:solidFill>
                  <a:schemeClr val="tx1"/>
                </a:solidFill>
                <a:latin typeface="Calibri"/>
                <a:cs typeface="+mn-cs"/>
              </a:rPr>
              <a:t>Wozu </a:t>
            </a:r>
            <a:r>
              <a:rPr lang="de-DE" sz="1800" kern="0" dirty="0">
                <a:solidFill>
                  <a:schemeClr val="tx1"/>
                </a:solidFill>
                <a:latin typeface="Calibri"/>
                <a:cs typeface="+mn-cs"/>
              </a:rPr>
              <a:t>benötige ich ein Lastenheft?</a:t>
            </a:r>
          </a:p>
          <a:p>
            <a:pPr marL="342900" indent="-342900" algn="l" fontAlgn="auto">
              <a:spcBef>
                <a:spcPts val="0"/>
              </a:spcBef>
              <a:spcAft>
                <a:spcPts val="0"/>
              </a:spcAft>
              <a:buFont typeface="+mj-lt"/>
              <a:buAutoNum type="arabicPeriod"/>
              <a:defRPr/>
            </a:pPr>
            <a:r>
              <a:rPr lang="de-DE" sz="1800" kern="0" dirty="0">
                <a:solidFill>
                  <a:schemeClr val="tx1"/>
                </a:solidFill>
                <a:latin typeface="Calibri"/>
                <a:cs typeface="+mn-cs"/>
              </a:rPr>
              <a:t>Wie bereite ich ein Lastenheft vor?</a:t>
            </a:r>
          </a:p>
          <a:p>
            <a:pPr marL="342900" indent="-342900" algn="l" fontAlgn="auto">
              <a:spcBef>
                <a:spcPts val="0"/>
              </a:spcBef>
              <a:spcAft>
                <a:spcPts val="0"/>
              </a:spcAft>
              <a:buFont typeface="+mj-lt"/>
              <a:buAutoNum type="arabicPeriod"/>
              <a:defRPr/>
            </a:pPr>
            <a:r>
              <a:rPr lang="de-DE" sz="1800" kern="0" dirty="0">
                <a:solidFill>
                  <a:schemeClr val="tx1"/>
                </a:solidFill>
                <a:latin typeface="Calibri"/>
                <a:cs typeface="+mn-cs"/>
              </a:rPr>
              <a:t>Welche Inhalte muss ich im Lastenheft definieren?</a:t>
            </a:r>
          </a:p>
          <a:p>
            <a:pPr marL="342900" indent="-342900" algn="l" fontAlgn="auto">
              <a:spcBef>
                <a:spcPts val="0"/>
              </a:spcBef>
              <a:spcAft>
                <a:spcPts val="0"/>
              </a:spcAft>
              <a:buFont typeface="+mj-lt"/>
              <a:buAutoNum type="arabicPeriod"/>
              <a:defRPr/>
            </a:pPr>
            <a:r>
              <a:rPr lang="de-DE" sz="1800" kern="0" dirty="0">
                <a:solidFill>
                  <a:schemeClr val="tx1"/>
                </a:solidFill>
                <a:latin typeface="Calibri"/>
                <a:cs typeface="+mn-cs"/>
              </a:rPr>
              <a:t>Wie bereite ich eine Ausschreibung vor? </a:t>
            </a:r>
          </a:p>
          <a:p>
            <a:pPr marL="342900" indent="-342900" algn="l" fontAlgn="auto">
              <a:spcBef>
                <a:spcPts val="0"/>
              </a:spcBef>
              <a:spcAft>
                <a:spcPts val="0"/>
              </a:spcAft>
              <a:buFont typeface="+mj-lt"/>
              <a:buAutoNum type="arabicPeriod"/>
              <a:defRPr/>
            </a:pPr>
            <a:r>
              <a:rPr lang="de-DE" sz="1800" kern="0" dirty="0">
                <a:solidFill>
                  <a:schemeClr val="tx1"/>
                </a:solidFill>
                <a:latin typeface="Calibri"/>
                <a:cs typeface="+mn-cs"/>
              </a:rPr>
              <a:t>Was muss in der Ausschreibung stehen?</a:t>
            </a:r>
          </a:p>
          <a:p>
            <a:pPr marL="342900" indent="-342900" algn="l" fontAlgn="auto">
              <a:spcBef>
                <a:spcPts val="0"/>
              </a:spcBef>
              <a:spcAft>
                <a:spcPts val="0"/>
              </a:spcAft>
              <a:buFont typeface="+mj-lt"/>
              <a:buAutoNum type="arabicPeriod"/>
              <a:defRPr/>
            </a:pPr>
            <a:r>
              <a:rPr lang="de-DE" sz="1800" kern="0" dirty="0">
                <a:solidFill>
                  <a:schemeClr val="tx1"/>
                </a:solidFill>
                <a:latin typeface="Calibri"/>
                <a:cs typeface="+mn-cs"/>
              </a:rPr>
              <a:t>Wie nehme ich einen Angebotsvergleich vor?</a:t>
            </a:r>
          </a:p>
          <a:p>
            <a:pPr marL="342900" indent="-342900" algn="l" fontAlgn="auto">
              <a:spcBef>
                <a:spcPts val="0"/>
              </a:spcBef>
              <a:spcAft>
                <a:spcPts val="0"/>
              </a:spcAft>
              <a:buFont typeface="+mj-lt"/>
              <a:buAutoNum type="arabicPeriod"/>
              <a:defRPr/>
            </a:pPr>
            <a:r>
              <a:rPr lang="de-DE" sz="1800" kern="0" dirty="0">
                <a:solidFill>
                  <a:schemeClr val="tx1"/>
                </a:solidFill>
                <a:latin typeface="Calibri"/>
                <a:cs typeface="+mn-cs"/>
              </a:rPr>
              <a:t>Was muss in einer Auftragserteilung enthalten sein?</a:t>
            </a:r>
          </a:p>
          <a:p>
            <a:pPr marL="342900" indent="-342900" algn="l" fontAlgn="auto">
              <a:spcBef>
                <a:spcPts val="0"/>
              </a:spcBef>
              <a:spcAft>
                <a:spcPts val="0"/>
              </a:spcAft>
              <a:buFont typeface="+mj-lt"/>
              <a:buAutoNum type="arabicPeriod"/>
              <a:defRPr/>
            </a:pPr>
            <a:r>
              <a:rPr lang="de-DE" sz="1800" kern="0" dirty="0">
                <a:solidFill>
                  <a:schemeClr val="tx1"/>
                </a:solidFill>
                <a:latin typeface="Calibri"/>
                <a:cs typeface="+mn-cs"/>
              </a:rPr>
              <a:t>Wozu wird ein Pflichtenheft benötigt?</a:t>
            </a:r>
          </a:p>
          <a:p>
            <a:pPr marL="342900" indent="-342900" algn="l" fontAlgn="auto">
              <a:spcBef>
                <a:spcPts val="0"/>
              </a:spcBef>
              <a:spcAft>
                <a:spcPts val="0"/>
              </a:spcAft>
              <a:buFont typeface="+mj-lt"/>
              <a:buAutoNum type="arabicPeriod"/>
              <a:defRPr/>
            </a:pPr>
            <a:r>
              <a:rPr lang="de-DE" sz="1800" kern="0" dirty="0">
                <a:solidFill>
                  <a:schemeClr val="tx1"/>
                </a:solidFill>
                <a:latin typeface="Calibri"/>
                <a:cs typeface="+mn-cs"/>
              </a:rPr>
              <a:t>Was muss im Pflichtenheft stehen</a:t>
            </a:r>
            <a:r>
              <a:rPr lang="de-DE" sz="1800" kern="0" dirty="0" smtClean="0">
                <a:solidFill>
                  <a:schemeClr val="tx1"/>
                </a:solidFill>
                <a:latin typeface="Calibri"/>
                <a:cs typeface="+mn-cs"/>
              </a:rPr>
              <a:t>?</a:t>
            </a:r>
          </a:p>
          <a:p>
            <a:pPr marL="342900" lvl="0" indent="-342900" algn="l">
              <a:spcBef>
                <a:spcPts val="0"/>
              </a:spcBef>
              <a:buFont typeface="+mj-lt"/>
              <a:buAutoNum type="arabicPeriod"/>
              <a:defRPr/>
            </a:pPr>
            <a:r>
              <a:rPr lang="de-DE" sz="1800" kern="0" dirty="0">
                <a:solidFill>
                  <a:prstClr val="black"/>
                </a:solidFill>
              </a:rPr>
              <a:t>Welche Verträge gehören zu einem Softwareprojekt?</a:t>
            </a:r>
          </a:p>
          <a:p>
            <a:pPr marL="342900" lvl="0" indent="-342900" algn="l">
              <a:spcBef>
                <a:spcPts val="0"/>
              </a:spcBef>
              <a:buFont typeface="+mj-lt"/>
              <a:buAutoNum type="arabicPeriod"/>
              <a:defRPr/>
            </a:pPr>
            <a:r>
              <a:rPr lang="de-DE" sz="1800" kern="0" dirty="0">
                <a:solidFill>
                  <a:prstClr val="black"/>
                </a:solidFill>
              </a:rPr>
              <a:t>Wann sollten die Schulungen stattfinden und mit welchem Umfang?</a:t>
            </a:r>
          </a:p>
          <a:p>
            <a:pPr marL="342900" lvl="0" indent="-342900" algn="l">
              <a:spcBef>
                <a:spcPts val="0"/>
              </a:spcBef>
              <a:buFont typeface="+mj-lt"/>
              <a:buAutoNum type="arabicPeriod"/>
              <a:defRPr/>
            </a:pPr>
            <a:r>
              <a:rPr lang="de-DE" sz="1800" kern="0" dirty="0">
                <a:solidFill>
                  <a:prstClr val="black"/>
                </a:solidFill>
              </a:rPr>
              <a:t>Was ist bei einer Abnahme zu beachten?</a:t>
            </a:r>
          </a:p>
          <a:p>
            <a:pPr marL="342900" lvl="0" indent="-342900" algn="l">
              <a:spcBef>
                <a:spcPts val="0"/>
              </a:spcBef>
              <a:buFont typeface="+mj-lt"/>
              <a:buAutoNum type="arabicPeriod"/>
              <a:defRPr/>
            </a:pPr>
            <a:r>
              <a:rPr lang="de-DE" sz="1800" kern="0" dirty="0">
                <a:solidFill>
                  <a:prstClr val="black"/>
                </a:solidFill>
              </a:rPr>
              <a:t>Welche Risiken führen am häufigsten zum Scheitern?</a:t>
            </a:r>
          </a:p>
          <a:p>
            <a:pPr marL="342900" lvl="0" indent="-342900" algn="l">
              <a:spcBef>
                <a:spcPts val="0"/>
              </a:spcBef>
              <a:buFont typeface="+mj-lt"/>
              <a:buAutoNum type="arabicPeriod"/>
              <a:defRPr/>
            </a:pPr>
            <a:r>
              <a:rPr lang="de-DE" sz="1800" kern="0" dirty="0">
                <a:solidFill>
                  <a:prstClr val="black"/>
                </a:solidFill>
              </a:rPr>
              <a:t>Was machen, wenn es Streit gibt</a:t>
            </a:r>
            <a:r>
              <a:rPr lang="de-DE" sz="1800" kern="0" dirty="0" smtClean="0">
                <a:solidFill>
                  <a:prstClr val="black"/>
                </a:solidFill>
              </a:rPr>
              <a:t>?</a:t>
            </a:r>
            <a:endParaRPr lang="de-DE" sz="1800" kern="0" dirty="0">
              <a:solidFill>
                <a:prstClr val="black"/>
              </a:solidFill>
            </a:endParaRPr>
          </a:p>
        </p:txBody>
      </p:sp>
    </p:spTree>
    <p:extLst>
      <p:ext uri="{BB962C8B-B14F-4D97-AF65-F5344CB8AC3E}">
        <p14:creationId xmlns:p14="http://schemas.microsoft.com/office/powerpoint/2010/main" val="324407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4</a:t>
            </a:fld>
            <a:endParaRPr lang="de-DE" dirty="0"/>
          </a:p>
        </p:txBody>
      </p:sp>
      <p:sp>
        <p:nvSpPr>
          <p:cNvPr id="3" name="Untertitel 2"/>
          <p:cNvSpPr>
            <a:spLocks noGrp="1"/>
          </p:cNvSpPr>
          <p:nvPr>
            <p:ph type="subTitle" idx="1"/>
          </p:nvPr>
        </p:nvSpPr>
        <p:spPr/>
        <p:txBody>
          <a:bodyPr/>
          <a:lstStyle/>
          <a:p>
            <a:endParaRPr lang="de-DE" dirty="0"/>
          </a:p>
        </p:txBody>
      </p:sp>
      <p:sp>
        <p:nvSpPr>
          <p:cNvPr id="9" name="Textfeld 8"/>
          <p:cNvSpPr txBox="1"/>
          <p:nvPr/>
        </p:nvSpPr>
        <p:spPr>
          <a:xfrm>
            <a:off x="683568" y="908720"/>
            <a:ext cx="7704856" cy="5478423"/>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Welche unterschiedlichen Softwareprojekte gibt 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2800" b="0" i="0" u="none" strike="noStrike" kern="0" cap="none" spc="0" normalizeH="0" baseline="0" noProof="0" dirty="0">
                <a:ln>
                  <a:noFill/>
                </a:ln>
                <a:solidFill>
                  <a:srgbClr val="002060"/>
                </a:solidFill>
                <a:effectLst/>
                <a:uLnTx/>
                <a:uFillTx/>
                <a:latin typeface="Arial"/>
                <a:ea typeface="+mn-ea"/>
                <a:cs typeface="+mn-cs"/>
              </a:rPr>
              <a:t>Pilotprojekt - Erstentwicklung von Software für neue Projekte </a:t>
            </a: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2000" b="0" i="0" u="none" strike="noStrike" kern="0" cap="none" spc="0" normalizeH="0" baseline="0" noProof="0" dirty="0">
              <a:ln>
                <a:noFill/>
              </a:ln>
              <a:solidFill>
                <a:srgbClr val="002060"/>
              </a:solidFill>
              <a:effectLst/>
              <a:uLnTx/>
              <a:uFillTx/>
              <a:latin typeface="Arial"/>
              <a:ea typeface="+mn-ea"/>
              <a:cs typeface="+mn-cs"/>
            </a:endParaRP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2800" b="0" i="0" u="none" strike="noStrike" kern="0" cap="none" spc="0" normalizeH="0" baseline="0" noProof="0" dirty="0">
                <a:ln>
                  <a:noFill/>
                </a:ln>
                <a:solidFill>
                  <a:srgbClr val="002060"/>
                </a:solidFill>
                <a:effectLst/>
                <a:uLnTx/>
                <a:uFillTx/>
                <a:latin typeface="Arial"/>
                <a:ea typeface="+mn-ea"/>
                <a:cs typeface="+mn-cs"/>
              </a:rPr>
              <a:t>Einführung einer neuen Standartsoftware, auch Umstellung auf eine andere Standartsoftware</a:t>
            </a: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2000" b="0" i="0" u="none" strike="noStrike" kern="0" cap="none" spc="0" normalizeH="0" baseline="0" noProof="0" dirty="0">
              <a:ln>
                <a:noFill/>
              </a:ln>
              <a:solidFill>
                <a:srgbClr val="002060"/>
              </a:solidFill>
              <a:effectLst/>
              <a:uLnTx/>
              <a:uFillTx/>
              <a:latin typeface="Arial"/>
              <a:ea typeface="+mn-ea"/>
              <a:cs typeface="+mn-cs"/>
            </a:endParaRP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2800" b="0" i="0" u="none" strike="noStrike" kern="0" cap="none" spc="0" normalizeH="0" baseline="0" noProof="0" dirty="0">
                <a:ln>
                  <a:noFill/>
                </a:ln>
                <a:solidFill>
                  <a:srgbClr val="002060"/>
                </a:solidFill>
                <a:effectLst/>
                <a:uLnTx/>
                <a:uFillTx/>
                <a:latin typeface="Arial"/>
                <a:ea typeface="+mn-ea"/>
                <a:cs typeface="+mn-cs"/>
              </a:rPr>
              <a:t>Nachträgliche Programmergänzungen</a:t>
            </a: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2000" b="0" i="0" u="none" strike="noStrike" kern="0" cap="none" spc="0" normalizeH="0" baseline="0" noProof="0" dirty="0">
              <a:ln>
                <a:noFill/>
              </a:ln>
              <a:solidFill>
                <a:srgbClr val="002060"/>
              </a:solidFill>
              <a:effectLst/>
              <a:uLnTx/>
              <a:uFillTx/>
              <a:latin typeface="Arial"/>
              <a:ea typeface="+mn-ea"/>
              <a:cs typeface="+mn-cs"/>
            </a:endParaRP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2800" b="0" i="0" u="none" strike="noStrike" kern="0" cap="none" spc="0" normalizeH="0" baseline="0" noProof="0" dirty="0">
                <a:ln>
                  <a:noFill/>
                </a:ln>
                <a:solidFill>
                  <a:srgbClr val="002060"/>
                </a:solidFill>
                <a:effectLst/>
                <a:uLnTx/>
                <a:uFillTx/>
                <a:latin typeface="Arial"/>
                <a:ea typeface="+mn-ea"/>
                <a:cs typeface="+mn-cs"/>
              </a:rPr>
              <a:t>Zusammenführung von Softwarepaketen, die bereits parallel im Einsatz sind</a:t>
            </a:r>
            <a:endParaRPr kumimoji="0" lang="de-DE" sz="2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8779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animEffect transition="in" filter="fade">
                                      <p:cBhvr>
                                        <p:cTn id="2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5</a:t>
            </a:fld>
            <a:endParaRPr lang="de-DE" dirty="0"/>
          </a:p>
        </p:txBody>
      </p:sp>
      <p:sp>
        <p:nvSpPr>
          <p:cNvPr id="3" name="Untertitel 2"/>
          <p:cNvSpPr>
            <a:spLocks noGrp="1"/>
          </p:cNvSpPr>
          <p:nvPr>
            <p:ph type="subTitle" idx="1"/>
          </p:nvPr>
        </p:nvSpPr>
        <p:spPr/>
        <p:txBody>
          <a:bodyPr/>
          <a:lstStyle/>
          <a:p>
            <a:endParaRPr lang="de-DE"/>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777560" cy="5538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1226143" y="3933056"/>
            <a:ext cx="6552728" cy="2400657"/>
          </a:xfrm>
          <a:prstGeom prst="rect">
            <a:avLst/>
          </a:prstGeom>
          <a:solidFill>
            <a:sysClr val="window" lastClr="FFFFFF"/>
          </a:solidFill>
          <a:ln w="25400" cap="flat" cmpd="sng" algn="ctr">
            <a:solidFill>
              <a:srgbClr val="4BACC6"/>
            </a:solidFill>
            <a:prstDash val="solid"/>
          </a:ln>
          <a:effectLst/>
        </p:spPr>
        <p:txBody>
          <a:bodyPr wrap="square">
            <a:spAutoFit/>
          </a:bodyPr>
          <a:lstStyle/>
          <a:p>
            <a:pPr marL="457200" indent="-457200">
              <a:buFont typeface="Wingdings" pitchFamily="2" charset="2"/>
              <a:buChar char="Ø"/>
              <a:defRPr/>
            </a:pPr>
            <a:r>
              <a:rPr lang="de-DE" sz="2800" b="1" kern="0" dirty="0">
                <a:solidFill>
                  <a:srgbClr val="002060"/>
                </a:solidFill>
                <a:cs typeface="Arial" charset="0"/>
              </a:rPr>
              <a:t>Toll </a:t>
            </a:r>
            <a:r>
              <a:rPr lang="de-DE" sz="2800" b="1" kern="0" dirty="0" err="1">
                <a:solidFill>
                  <a:srgbClr val="002060"/>
                </a:solidFill>
                <a:cs typeface="Arial" charset="0"/>
              </a:rPr>
              <a:t>Collect</a:t>
            </a:r>
            <a:r>
              <a:rPr lang="de-DE" sz="2800" b="1" kern="0" dirty="0">
                <a:solidFill>
                  <a:srgbClr val="002060"/>
                </a:solidFill>
                <a:cs typeface="Arial" charset="0"/>
              </a:rPr>
              <a:t> Ergebnis: </a:t>
            </a:r>
          </a:p>
          <a:p>
            <a:pPr marL="457200" indent="-457200">
              <a:buFont typeface="Wingdings" pitchFamily="2" charset="2"/>
              <a:buChar char="Ø"/>
              <a:defRPr/>
            </a:pPr>
            <a:endParaRPr lang="de-DE" sz="1000" b="1" kern="0" dirty="0">
              <a:solidFill>
                <a:srgbClr val="002060"/>
              </a:solidFill>
              <a:cs typeface="Arial" charset="0"/>
            </a:endParaRPr>
          </a:p>
          <a:p>
            <a:pPr marL="457200" indent="-457200">
              <a:buFont typeface="Wingdings" pitchFamily="2" charset="2"/>
              <a:buChar char="Ø"/>
              <a:defRPr/>
            </a:pPr>
            <a:r>
              <a:rPr lang="de-DE" sz="2800" kern="0" dirty="0">
                <a:solidFill>
                  <a:srgbClr val="002060"/>
                </a:solidFill>
                <a:cs typeface="Arial" charset="0"/>
              </a:rPr>
              <a:t>Verzögerung der Einführung um 16 Monate</a:t>
            </a:r>
          </a:p>
          <a:p>
            <a:pPr marL="457200" indent="-457200">
              <a:buFont typeface="Wingdings" pitchFamily="2" charset="2"/>
              <a:buChar char="Ø"/>
              <a:defRPr/>
            </a:pPr>
            <a:endParaRPr lang="de-DE" sz="1000" kern="0" dirty="0">
              <a:solidFill>
                <a:srgbClr val="002060"/>
              </a:solidFill>
              <a:cs typeface="Arial" charset="0"/>
            </a:endParaRPr>
          </a:p>
          <a:p>
            <a:pPr marL="457200" indent="-457200">
              <a:buFont typeface="Wingdings" pitchFamily="2" charset="2"/>
              <a:buChar char="Ø"/>
              <a:defRPr/>
            </a:pPr>
            <a:r>
              <a:rPr lang="de-DE" sz="2800" kern="0" dirty="0">
                <a:solidFill>
                  <a:srgbClr val="002060"/>
                </a:solidFill>
                <a:cs typeface="Arial" charset="0"/>
              </a:rPr>
              <a:t>Heutiger Streitwert ca. 7.500.000.000  €</a:t>
            </a:r>
          </a:p>
          <a:p>
            <a:pPr>
              <a:defRPr/>
            </a:pPr>
            <a:endParaRPr lang="de-DE" kern="0" dirty="0">
              <a:solidFill>
                <a:prstClr val="black"/>
              </a:solidFill>
              <a:cs typeface="Arial" charset="0"/>
            </a:endParaRPr>
          </a:p>
        </p:txBody>
      </p:sp>
    </p:spTree>
    <p:extLst>
      <p:ext uri="{BB962C8B-B14F-4D97-AF65-F5344CB8AC3E}">
        <p14:creationId xmlns:p14="http://schemas.microsoft.com/office/powerpoint/2010/main" val="222946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6</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19"/>
            <a:ext cx="7776864" cy="5509200"/>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Welche volkswirtschaftlichen Schäden entstehen durch Softwareprojekte?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srgbClr val="002060"/>
              </a:solidFill>
              <a:effectLst/>
              <a:uLnTx/>
              <a:uFillTx/>
              <a:latin typeface="Arial"/>
              <a:ea typeface="+mn-ea"/>
              <a:cs typeface="+mn-cs"/>
            </a:endParaRP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2800" b="0" i="0" u="none" strike="noStrike" kern="0" cap="none" spc="0" normalizeH="0" baseline="0" noProof="0" dirty="0">
                <a:ln>
                  <a:noFill/>
                </a:ln>
                <a:solidFill>
                  <a:srgbClr val="4F81BD"/>
                </a:solidFill>
                <a:effectLst/>
                <a:uLnTx/>
                <a:uFillTx/>
                <a:latin typeface="Arial"/>
                <a:ea typeface="+mn-ea"/>
                <a:cs typeface="+mn-cs"/>
              </a:rPr>
              <a:t>Gescheiterte Pilotprojekte (Neuentwicklung)</a:t>
            </a:r>
            <a:r>
              <a:rPr kumimoji="0" lang="de-DE" sz="2800" b="0" i="0" u="none" strike="noStrike" kern="0" cap="none" spc="0" normalizeH="0" baseline="0" noProof="0" dirty="0">
                <a:ln>
                  <a:noFill/>
                </a:ln>
                <a:solidFill>
                  <a:srgbClr val="002060"/>
                </a:solidFill>
                <a:effectLst/>
                <a:uLnTx/>
                <a:uFillTx/>
                <a:latin typeface="Arial"/>
                <a:ea typeface="+mn-ea"/>
                <a:cs typeface="+mn-cs"/>
              </a:rPr>
              <a:t> </a:t>
            </a:r>
          </a:p>
          <a:p>
            <a:pPr marL="2286000" marR="0" lvl="4"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2800" b="0" i="0" u="none" strike="noStrike" kern="0" cap="none" spc="0" normalizeH="0" baseline="0" noProof="0" dirty="0">
                <a:ln>
                  <a:noFill/>
                </a:ln>
                <a:solidFill>
                  <a:srgbClr val="FF0000"/>
                </a:solidFill>
                <a:effectLst/>
                <a:uLnTx/>
                <a:uFillTx/>
                <a:latin typeface="Arial"/>
                <a:ea typeface="+mn-ea"/>
                <a:cs typeface="+mn-cs"/>
              </a:rPr>
              <a:t>ca. 1.500.000.000 €</a:t>
            </a:r>
          </a:p>
          <a:p>
            <a:pPr marL="0" marR="0" lvl="4" indent="0"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srgbClr val="FF0000"/>
              </a:solidFill>
              <a:effectLst/>
              <a:uLnTx/>
              <a:uFillTx/>
              <a:latin typeface="Arial"/>
              <a:ea typeface="+mn-ea"/>
              <a:cs typeface="+mn-cs"/>
            </a:endParaRP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2800" b="0" i="0" u="none" strike="noStrike" kern="0" cap="none" spc="0" normalizeH="0" baseline="0" noProof="0" dirty="0">
                <a:ln>
                  <a:noFill/>
                </a:ln>
                <a:solidFill>
                  <a:srgbClr val="C0504D"/>
                </a:solidFill>
                <a:effectLst/>
                <a:uLnTx/>
                <a:uFillTx/>
                <a:latin typeface="Arial"/>
                <a:ea typeface="+mn-ea"/>
                <a:cs typeface="+mn-cs"/>
              </a:rPr>
              <a:t>Schäden durch Fehler fertiger Software</a:t>
            </a:r>
          </a:p>
          <a:p>
            <a:pPr marL="2286000" marR="0" lvl="4"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2800" b="0" i="0" u="none" strike="noStrike" kern="0" cap="none" spc="0" normalizeH="0" baseline="0" noProof="0" dirty="0">
                <a:ln>
                  <a:noFill/>
                </a:ln>
                <a:solidFill>
                  <a:srgbClr val="FF0000"/>
                </a:solidFill>
                <a:effectLst/>
                <a:uLnTx/>
                <a:uFillTx/>
                <a:latin typeface="Arial"/>
                <a:ea typeface="+mn-ea"/>
                <a:cs typeface="+mn-cs"/>
              </a:rPr>
              <a:t>ca. 1.000.000.000 €</a:t>
            </a:r>
          </a:p>
          <a:p>
            <a:pPr marL="2286000" marR="0" lvl="4" indent="-45720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2800" b="0" i="0" u="none" strike="noStrike" kern="0" cap="none" spc="0" normalizeH="0" baseline="0" noProof="0" dirty="0">
              <a:ln>
                <a:noFill/>
              </a:ln>
              <a:solidFill>
                <a:srgbClr val="FF0000"/>
              </a:solidFill>
              <a:effectLst/>
              <a:uLnTx/>
              <a:uFillTx/>
              <a:latin typeface="Arial"/>
              <a:ea typeface="+mn-ea"/>
              <a:cs typeface="+mn-cs"/>
            </a:endParaRPr>
          </a:p>
          <a:p>
            <a:pPr marL="457200" marR="0" lvl="0"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2800" b="0" i="0" u="none" strike="noStrike" kern="0" cap="none" spc="0" normalizeH="0" baseline="0" noProof="0" dirty="0">
                <a:ln>
                  <a:noFill/>
                </a:ln>
                <a:solidFill>
                  <a:srgbClr val="9BBB59"/>
                </a:solidFill>
                <a:effectLst/>
                <a:uLnTx/>
                <a:uFillTx/>
                <a:latin typeface="Arial"/>
                <a:ea typeface="+mn-ea"/>
                <a:cs typeface="+mn-cs"/>
              </a:rPr>
              <a:t>Schäden durch Probleme mit fertiger Software (Standardeinsatz)</a:t>
            </a:r>
          </a:p>
          <a:p>
            <a:pPr marL="2286000" marR="0" lvl="4" indent="-45720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2800" b="0" i="0" u="none" strike="noStrike" kern="0" cap="none" spc="0" normalizeH="0" baseline="0" noProof="0" dirty="0">
                <a:ln>
                  <a:noFill/>
                </a:ln>
                <a:solidFill>
                  <a:srgbClr val="FF0000"/>
                </a:solidFill>
                <a:effectLst/>
                <a:uLnTx/>
                <a:uFillTx/>
                <a:latin typeface="Arial"/>
                <a:ea typeface="+mn-ea"/>
                <a:cs typeface="+mn-cs"/>
              </a:rPr>
              <a:t>ca. 4.300.000.000 €</a:t>
            </a:r>
          </a:p>
          <a:p>
            <a:pPr marL="0" marR="0" lvl="4" indent="0"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002060"/>
                </a:solidFill>
                <a:effectLst/>
                <a:uLnTx/>
                <a:uFillTx/>
                <a:latin typeface="Arial"/>
                <a:ea typeface="+mn-ea"/>
                <a:cs typeface="+mn-cs"/>
              </a:rPr>
              <a:t>			(1.000 €/Jahr in 4,3 Mil. Unternehmen) </a:t>
            </a: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345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7</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601533"/>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Wer entscheidet über ein neues Softwareprojekt?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1" i="0" u="none" strike="noStrike" kern="0" cap="none" spc="0" normalizeH="0" baseline="0" noProof="0" dirty="0" smtClean="0">
                <a:ln>
                  <a:noFill/>
                </a:ln>
                <a:solidFill>
                  <a:prstClr val="black"/>
                </a:solidFill>
                <a:effectLst/>
                <a:uLnTx/>
                <a:uFillTx/>
                <a:latin typeface="Arial"/>
                <a:ea typeface="+mn-ea"/>
                <a:cs typeface="+mn-cs"/>
              </a:rPr>
              <a:t>Die </a:t>
            </a:r>
            <a:r>
              <a:rPr kumimoji="0" lang="de-DE" sz="1800" b="1" i="0" u="none" strike="noStrike" kern="0" cap="none" spc="0" normalizeH="0" baseline="0" noProof="0" dirty="0">
                <a:ln>
                  <a:noFill/>
                </a:ln>
                <a:solidFill>
                  <a:prstClr val="black"/>
                </a:solidFill>
                <a:effectLst/>
                <a:uLnTx/>
                <a:uFillTx/>
                <a:latin typeface="Arial"/>
                <a:ea typeface="+mn-ea"/>
                <a:cs typeface="+mn-cs"/>
              </a:rPr>
              <a:t>Notwendigkeit des Alltags erzwingt eine Entscheidung weil:</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Die eingesetzte Software ist veraltet</a:t>
            </a:r>
          </a:p>
          <a:p>
            <a:pPr marL="742950" marR="0" lvl="1"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742950" lvl="1" indent="-285750">
              <a:buFont typeface="Wingdings" pitchFamily="2" charset="2"/>
              <a:buChar char="Ø"/>
              <a:defRPr/>
            </a:pPr>
            <a:r>
              <a:rPr lang="de-DE" kern="0" dirty="0">
                <a:solidFill>
                  <a:prstClr val="black"/>
                </a:solidFill>
                <a:latin typeface="Arial"/>
              </a:rPr>
              <a:t>Eingesetzte Software wird nicht weiter entwickelt / vom Markt genommen</a:t>
            </a:r>
          </a:p>
          <a:p>
            <a:pPr marL="742950" lvl="1" indent="-285750">
              <a:buFont typeface="Wingdings" pitchFamily="2" charset="2"/>
              <a:buChar char="Ø"/>
              <a:defRPr/>
            </a:pPr>
            <a:endParaRPr lang="de-DE" kern="0" dirty="0">
              <a:solidFill>
                <a:prstClr val="black"/>
              </a:solidFill>
              <a:latin typeface="Arial"/>
            </a:endParaRPr>
          </a:p>
          <a:p>
            <a:pPr marL="742950" lvl="1" indent="-285750">
              <a:buFont typeface="Wingdings" pitchFamily="2" charset="2"/>
              <a:buChar char="Ø"/>
              <a:defRPr/>
            </a:pPr>
            <a:r>
              <a:rPr lang="de-DE" kern="0" dirty="0">
                <a:solidFill>
                  <a:prstClr val="black"/>
                </a:solidFill>
                <a:latin typeface="Arial"/>
              </a:rPr>
              <a:t>Eingesetzte Software passt vom Inhalt / Umfang nicht mehr</a:t>
            </a:r>
          </a:p>
          <a:p>
            <a:pPr marL="742950" lvl="1" indent="-285750">
              <a:buFont typeface="Wingdings" pitchFamily="2" charset="2"/>
              <a:buChar char="Ø"/>
              <a:defRPr/>
            </a:pPr>
            <a:endParaRPr lang="de-DE" kern="0" dirty="0">
              <a:solidFill>
                <a:prstClr val="black"/>
              </a:solidFill>
              <a:latin typeface="Arial"/>
            </a:endParaRPr>
          </a:p>
          <a:p>
            <a:pPr marL="742950" lvl="1" indent="-285750">
              <a:buFont typeface="Wingdings" pitchFamily="2" charset="2"/>
              <a:buChar char="Ø"/>
              <a:defRPr/>
            </a:pPr>
            <a:r>
              <a:rPr lang="de-DE" kern="0" dirty="0">
                <a:solidFill>
                  <a:prstClr val="black"/>
                </a:solidFill>
                <a:latin typeface="Arial"/>
              </a:rPr>
              <a:t>Eingesetzte Software ist zu teuer geworden</a:t>
            </a:r>
          </a:p>
          <a:p>
            <a:pPr lvl="1">
              <a:defRPr/>
            </a:pPr>
            <a:endParaRPr lang="de-DE" kern="0" dirty="0" smtClean="0">
              <a:solidFill>
                <a:prstClr val="black"/>
              </a:solidFill>
              <a:latin typeface="Arial"/>
            </a:endParaRPr>
          </a:p>
          <a:p>
            <a:pPr marL="285750" lvl="0" indent="-285750">
              <a:buFont typeface="Wingdings" pitchFamily="2" charset="2"/>
              <a:buChar char="Ø"/>
              <a:defRPr/>
            </a:pPr>
            <a:r>
              <a:rPr lang="de-DE" b="1" kern="0" dirty="0">
                <a:solidFill>
                  <a:prstClr val="black"/>
                </a:solidFill>
                <a:latin typeface="Arial"/>
              </a:rPr>
              <a:t>Der Vorstand / die Geschäftsleitung entscheidet über </a:t>
            </a:r>
            <a:r>
              <a:rPr lang="de-DE" b="1" kern="0" dirty="0" smtClean="0">
                <a:solidFill>
                  <a:prstClr val="black"/>
                </a:solidFill>
                <a:latin typeface="Arial"/>
              </a:rPr>
              <a:t>Investition!</a:t>
            </a:r>
            <a:endParaRPr lang="de-DE" b="1" kern="0" dirty="0">
              <a:solidFill>
                <a:prstClr val="black"/>
              </a:solidFill>
              <a:latin typeface="Arial"/>
            </a:endParaRPr>
          </a:p>
          <a:p>
            <a:pPr marL="742950" lvl="1" indent="-285750">
              <a:buFont typeface="Wingdings" pitchFamily="2" charset="2"/>
              <a:buChar char="Ø"/>
              <a:defRPr/>
            </a:pPr>
            <a:endParaRPr lang="de-DE" kern="0" dirty="0">
              <a:solidFill>
                <a:prstClr val="black"/>
              </a:solidFill>
              <a:latin typeface="Arial"/>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4528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13" end="13"/>
                                            </p:txEl>
                                          </p:spTgt>
                                        </p:tgtEl>
                                        <p:attrNameLst>
                                          <p:attrName>style.visibility</p:attrName>
                                        </p:attrNameLst>
                                      </p:cBhvr>
                                      <p:to>
                                        <p:strVal val="visible"/>
                                      </p:to>
                                    </p:set>
                                    <p:animEffect transition="in" filter="fade">
                                      <p:cBhvr>
                                        <p:cTn id="19"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8</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776864" cy="5570756"/>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Welche Anforderungen werden an ein Projektteam gestellt?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i="0" u="none" strike="noStrike" kern="0" cap="none" spc="0" normalizeH="0" baseline="0" noProof="0" dirty="0">
                <a:ln>
                  <a:noFill/>
                </a:ln>
                <a:solidFill>
                  <a:schemeClr val="bg1">
                    <a:lumMod val="50000"/>
                  </a:schemeClr>
                </a:solidFill>
                <a:effectLst/>
                <a:uLnTx/>
                <a:uFillTx/>
                <a:latin typeface="Arial"/>
                <a:ea typeface="+mn-ea"/>
                <a:cs typeface="+mn-cs"/>
              </a:rPr>
              <a:t>Es muss mindestens einer in der Firmenführung verantwortlich </a:t>
            </a:r>
            <a:r>
              <a:rPr kumimoji="0" lang="de-DE" sz="1800" i="0" u="none" strike="noStrike" kern="0" cap="none" spc="0" normalizeH="0" baseline="0" noProof="0" dirty="0" smtClean="0">
                <a:ln>
                  <a:noFill/>
                </a:ln>
                <a:solidFill>
                  <a:schemeClr val="bg1">
                    <a:lumMod val="50000"/>
                  </a:schemeClr>
                </a:solidFill>
                <a:effectLst/>
                <a:uLnTx/>
                <a:uFillTx/>
                <a:latin typeface="Arial"/>
                <a:ea typeface="+mn-ea"/>
                <a:cs typeface="+mn-cs"/>
              </a:rPr>
              <a:t>sein!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1" i="0" u="none" strike="noStrike" kern="0" cap="none" spc="0" normalizeH="0" baseline="0" noProof="0" dirty="0" smtClean="0">
              <a:ln>
                <a:noFill/>
              </a:ln>
              <a:solidFill>
                <a:schemeClr val="bg1">
                  <a:lumMod val="50000"/>
                </a:schemeClr>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1" i="0" u="none" strike="noStrike" kern="0" cap="none" spc="0" normalizeH="0" baseline="0" noProof="0" dirty="0" smtClean="0">
                <a:ln>
                  <a:noFill/>
                </a:ln>
                <a:solidFill>
                  <a:schemeClr val="bg1">
                    <a:lumMod val="50000"/>
                  </a:schemeClr>
                </a:solidFill>
                <a:effectLst/>
                <a:uLnTx/>
                <a:uFillTx/>
                <a:latin typeface="Arial"/>
                <a:ea typeface="+mn-ea"/>
                <a:cs typeface="+mn-cs"/>
              </a:rPr>
              <a:t>Projektteam</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800" b="1" i="0" u="none" strike="noStrike" kern="0" cap="none" spc="0" normalizeH="0" baseline="0" noProof="0" dirty="0" smtClean="0">
              <a:ln>
                <a:noFill/>
              </a:ln>
              <a:solidFill>
                <a:schemeClr val="bg1">
                  <a:lumMod val="50000"/>
                </a:schemeClr>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lang="de-DE" b="1" kern="0" dirty="0">
              <a:solidFill>
                <a:prstClr val="black"/>
              </a:solidFill>
              <a:latin typeface="Arial"/>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1" i="0" u="none" strike="noStrike" kern="0" cap="none" spc="0" normalizeH="0" baseline="0" noProof="0" dirty="0" smtClean="0">
                <a:ln>
                  <a:noFill/>
                </a:ln>
                <a:solidFill>
                  <a:prstClr val="black"/>
                </a:solidFill>
                <a:effectLst/>
                <a:uLnTx/>
                <a:uFillTx/>
                <a:latin typeface="Arial"/>
                <a:ea typeface="+mn-ea"/>
                <a:cs typeface="+mn-cs"/>
              </a:rPr>
              <a:t>Welche Anforderungen werden an ein Projektteam gestellt?</a:t>
            </a:r>
            <a:endParaRPr kumimoji="0" lang="de-DE" sz="1800" b="1" i="0" u="none" strike="noStrike" kern="0" cap="none" spc="0" normalizeH="0" baseline="0" noProof="0" dirty="0">
              <a:ln>
                <a:noFill/>
              </a:ln>
              <a:solidFill>
                <a:prstClr val="black"/>
              </a:solidFill>
              <a:effectLst/>
              <a:uLnTx/>
              <a:uFillTx/>
              <a:latin typeface="Arial"/>
              <a:ea typeface="+mn-ea"/>
              <a:cs typeface="+mn-cs"/>
            </a:endParaRPr>
          </a:p>
          <a:p>
            <a:pPr marR="0" lvl="0" defTabSz="914400" eaLnBrk="1" fontAlgn="auto" latinLnBrk="0" hangingPunct="1">
              <a:lnSpc>
                <a:spcPct val="100000"/>
              </a:lnSpc>
              <a:spcBef>
                <a:spcPts val="0"/>
              </a:spcBef>
              <a:spcAft>
                <a:spcPts val="0"/>
              </a:spcAft>
              <a:buClrTx/>
              <a:buSzTx/>
              <a:tabLst/>
              <a:defRPr/>
            </a:pPr>
            <a:endParaRPr kumimoji="0" lang="de-DE" sz="1800" b="1" i="0" u="none" strike="noStrike" kern="0" cap="none" spc="0" normalizeH="0" baseline="0" noProof="0" dirty="0" smtClean="0">
              <a:ln>
                <a:noFill/>
              </a:ln>
              <a:solidFill>
                <a:prstClr val="black"/>
              </a:solidFill>
              <a:effectLst/>
              <a:uLnTx/>
              <a:uFillTx/>
              <a:latin typeface="Arial"/>
              <a:ea typeface="+mn-ea"/>
              <a:cs typeface="+mn-cs"/>
            </a:endParaRPr>
          </a:p>
          <a:p>
            <a:pPr marR="0" lvl="0" defTabSz="914400" eaLnBrk="1" fontAlgn="auto" latinLnBrk="0" hangingPunct="1">
              <a:lnSpc>
                <a:spcPct val="100000"/>
              </a:lnSpc>
              <a:spcBef>
                <a:spcPts val="0"/>
              </a:spcBef>
              <a:spcAft>
                <a:spcPts val="0"/>
              </a:spcAft>
              <a:buClrTx/>
              <a:buSzTx/>
              <a:tabLst/>
              <a:defRPr/>
            </a:pPr>
            <a:endParaRPr kumimoji="0" lang="de-DE" sz="6000" b="1" i="0" u="none" strike="noStrike" kern="0" cap="none" spc="0" normalizeH="0" baseline="0" noProof="0" dirty="0" smtClean="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lang="de-DE" sz="2400" b="1" kern="0" dirty="0">
              <a:solidFill>
                <a:prstClr val="black"/>
              </a:solidFill>
              <a:latin typeface="Arial"/>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2400" b="1" i="0" u="none" strike="noStrike" kern="0" cap="none" spc="0" normalizeH="0" baseline="0" noProof="0" dirty="0" smtClean="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de-DE" sz="2400" b="1" i="0" u="none" strike="noStrike" kern="0" cap="none" spc="0" normalizeH="0" baseline="0" noProof="0" dirty="0">
              <a:ln>
                <a:noFill/>
              </a:ln>
              <a:solidFill>
                <a:prstClr val="black"/>
              </a:solidFill>
              <a:effectLst/>
              <a:uLnTx/>
              <a:uFillTx/>
              <a:latin typeface="Arial"/>
              <a:ea typeface="+mn-ea"/>
              <a:cs typeface="+mn-cs"/>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293096"/>
            <a:ext cx="7704856" cy="228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4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332657"/>
            <a:ext cx="7772400" cy="504055"/>
          </a:xfrm>
        </p:spPr>
        <p:style>
          <a:lnRef idx="0">
            <a:schemeClr val="accent5"/>
          </a:lnRef>
          <a:fillRef idx="3">
            <a:schemeClr val="accent5"/>
          </a:fillRef>
          <a:effectRef idx="3">
            <a:schemeClr val="accent5"/>
          </a:effectRef>
          <a:fontRef idx="minor">
            <a:schemeClr val="lt1"/>
          </a:fontRef>
        </p:style>
        <p:txBody>
          <a:bodyPr>
            <a:normAutofit/>
          </a:bodyPr>
          <a:lstStyle/>
          <a:p>
            <a:r>
              <a:rPr lang="de-DE" sz="2400" dirty="0" smtClean="0">
                <a:solidFill>
                  <a:schemeClr val="accent5">
                    <a:lumMod val="50000"/>
                  </a:schemeClr>
                </a:solidFill>
              </a:rPr>
              <a:t>Wie verhindere ich das Scheitern von Softwareprojekten?</a:t>
            </a:r>
            <a:endParaRPr lang="de-DE" sz="2400" dirty="0">
              <a:solidFill>
                <a:schemeClr val="accent5">
                  <a:lumMod val="50000"/>
                </a:schemeClr>
              </a:solidFill>
            </a:endParaRPr>
          </a:p>
        </p:txBody>
      </p:sp>
      <p:sp>
        <p:nvSpPr>
          <p:cNvPr id="4" name="Datumsplatzhalter 3"/>
          <p:cNvSpPr>
            <a:spLocks noGrp="1"/>
          </p:cNvSpPr>
          <p:nvPr>
            <p:ph type="dt" sz="half" idx="10"/>
          </p:nvPr>
        </p:nvSpPr>
        <p:spPr>
          <a:xfrm>
            <a:off x="511405" y="6445845"/>
            <a:ext cx="1234480" cy="412155"/>
          </a:xfrm>
        </p:spPr>
        <p:txBody>
          <a:bodyPr/>
          <a:lstStyle/>
          <a:p>
            <a:r>
              <a:rPr lang="de-DE" smtClean="0"/>
              <a:t>27.09.2013</a:t>
            </a:r>
            <a:endParaRPr lang="de-DE" dirty="0"/>
          </a:p>
        </p:txBody>
      </p:sp>
      <p:sp>
        <p:nvSpPr>
          <p:cNvPr id="5" name="Fußzeilenplatzhalter 4"/>
          <p:cNvSpPr>
            <a:spLocks noGrp="1"/>
          </p:cNvSpPr>
          <p:nvPr>
            <p:ph type="ftr" sz="quarter" idx="11"/>
          </p:nvPr>
        </p:nvSpPr>
        <p:spPr>
          <a:xfrm>
            <a:off x="5580112" y="6482645"/>
            <a:ext cx="3096344" cy="412155"/>
          </a:xfrm>
        </p:spPr>
        <p:txBody>
          <a:bodyPr/>
          <a:lstStyle/>
          <a:p>
            <a:r>
              <a:rPr lang="de-DE" smtClean="0"/>
              <a:t>Dipl.-Ing. Dipl.-Informatiker Dieter Klapproth </a:t>
            </a:r>
            <a:endParaRPr lang="de-DE" dirty="0"/>
          </a:p>
        </p:txBody>
      </p:sp>
      <p:sp>
        <p:nvSpPr>
          <p:cNvPr id="6" name="Foliennummernplatzhalter 5"/>
          <p:cNvSpPr>
            <a:spLocks noGrp="1"/>
          </p:cNvSpPr>
          <p:nvPr>
            <p:ph type="sldNum" sz="quarter" idx="12"/>
          </p:nvPr>
        </p:nvSpPr>
        <p:spPr>
          <a:xfrm>
            <a:off x="8701608" y="6445845"/>
            <a:ext cx="442392" cy="412155"/>
          </a:xfrm>
        </p:spPr>
        <p:txBody>
          <a:bodyPr/>
          <a:lstStyle/>
          <a:p>
            <a:fld id="{473A8C62-AF14-4EB7-A669-DD05A0EA2852}" type="slidenum">
              <a:rPr lang="de-DE" smtClean="0"/>
              <a:t>9</a:t>
            </a:fld>
            <a:endParaRPr lang="de-DE" dirty="0"/>
          </a:p>
        </p:txBody>
      </p:sp>
      <p:sp>
        <p:nvSpPr>
          <p:cNvPr id="3" name="Untertitel 2"/>
          <p:cNvSpPr>
            <a:spLocks noGrp="1"/>
          </p:cNvSpPr>
          <p:nvPr>
            <p:ph type="subTitle" idx="1"/>
          </p:nvPr>
        </p:nvSpPr>
        <p:spPr/>
        <p:txBody>
          <a:bodyPr/>
          <a:lstStyle/>
          <a:p>
            <a:endParaRPr lang="de-DE"/>
          </a:p>
        </p:txBody>
      </p:sp>
      <p:sp>
        <p:nvSpPr>
          <p:cNvPr id="8" name="Textfeld 7"/>
          <p:cNvSpPr txBox="1"/>
          <p:nvPr/>
        </p:nvSpPr>
        <p:spPr>
          <a:xfrm>
            <a:off x="611560" y="908720"/>
            <a:ext cx="7848871" cy="5509200"/>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a:ea typeface="+mn-ea"/>
                <a:cs typeface="+mn-cs"/>
              </a:rPr>
              <a:t>Wozu benötige ich ein Lastenheft?</a:t>
            </a:r>
          </a:p>
          <a:p>
            <a:pPr marL="285750" marR="0" lvl="0" indent="-285750" algn="ctr"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1000" b="1"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In irgendeiner Weise muss ich einem Anbieter mitteilen, was ich von der Software erwarte</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Es reicht nicht aus zu sagen: ich benötige Software für eine Mieterverwaltung, für eine Wohnungsbaugenossenschaft, für SEV oder WEG, für Instandhaltung oder Verwaltung der Mietkaution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Der Anbieter einer Software sollte sich an Hand des Lastenheftes realistische, detailliere Vorstellungen von den Anforderungen des Anwenders machen können, eventuell auch Zeit- und Finanzlimits</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Das Lastenheft sollte möglichst alle Anforderungen zusammenstellen, die an eine neue Software gestellt </a:t>
            </a:r>
            <a:r>
              <a:rPr kumimoji="0" lang="de-DE" sz="1800" b="0" i="0" u="none" strike="noStrike" kern="0" cap="none" spc="0" normalizeH="0" baseline="0" noProof="0" dirty="0" smtClean="0">
                <a:ln>
                  <a:noFill/>
                </a:ln>
                <a:solidFill>
                  <a:prstClr val="black"/>
                </a:solidFill>
                <a:effectLst/>
                <a:uLnTx/>
                <a:uFillTx/>
                <a:latin typeface="Arial"/>
                <a:ea typeface="+mn-ea"/>
                <a:cs typeface="+mn-cs"/>
              </a:rPr>
              <a:t>wird</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1" i="0" u="sng" strike="noStrike" kern="0" cap="none" spc="0" normalizeH="0" baseline="0" noProof="0" dirty="0" smtClean="0">
                <a:ln>
                  <a:noFill/>
                </a:ln>
                <a:solidFill>
                  <a:prstClr val="black"/>
                </a:solidFill>
                <a:effectLst/>
                <a:uLnTx/>
                <a:uFillTx/>
                <a:latin typeface="Arial"/>
                <a:ea typeface="+mn-ea"/>
                <a:cs typeface="+mn-cs"/>
              </a:rPr>
              <a:t>Bei Versäumnissen: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endParaRPr kumimoji="0" lang="de-DE" sz="8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Anforderungen, die ich dem Anbieter nicht mitteile, kann dieser auch nicht anbieten</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Anforderungen, die nicht angeboten werden, fehlen in der Lieferung</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de-DE" sz="1800" b="0" i="0" u="none" strike="noStrike" kern="0" cap="none" spc="0" normalizeH="0" baseline="0" noProof="0" dirty="0">
                <a:ln>
                  <a:noFill/>
                </a:ln>
                <a:solidFill>
                  <a:prstClr val="black"/>
                </a:solidFill>
                <a:effectLst/>
                <a:uLnTx/>
                <a:uFillTx/>
                <a:latin typeface="Arial"/>
                <a:ea typeface="+mn-ea"/>
                <a:cs typeface="+mn-cs"/>
              </a:rPr>
              <a:t>Anforderungen, die bei Lieferung nicht erfüllt werden führen zu </a:t>
            </a:r>
            <a:r>
              <a:rPr kumimoji="0" lang="de-DE" sz="1800" b="0" i="0" u="none" strike="noStrike" kern="0" cap="none" spc="0" normalizeH="0" baseline="0" noProof="0" dirty="0" smtClean="0">
                <a:ln>
                  <a:noFill/>
                </a:ln>
                <a:solidFill>
                  <a:prstClr val="black"/>
                </a:solidFill>
                <a:effectLst/>
                <a:uLnTx/>
                <a:uFillTx/>
                <a:latin typeface="Arial"/>
                <a:ea typeface="+mn-ea"/>
                <a:cs typeface="+mn-cs"/>
              </a:rPr>
              <a:t>Streitigkeiten</a:t>
            </a:r>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198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e verhindere ich das Scheitern von Softwareprojekten Immo">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ie verhindere ich das Scheitern von Softwareprojekten Immo">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Wie verhindere ich das Scheitern von Softwareprojekten Immo</Template>
  <TotalTime>0</TotalTime>
  <Words>2626</Words>
  <Application>Microsoft Office PowerPoint</Application>
  <PresentationFormat>Bildschirmpräsentation (4:3)</PresentationFormat>
  <Paragraphs>510</Paragraphs>
  <Slides>29</Slides>
  <Notes>2</Notes>
  <HiddenSlides>0</HiddenSlides>
  <MMClips>0</MMClips>
  <ScaleCrop>false</ScaleCrop>
  <HeadingPairs>
    <vt:vector size="4" baseType="variant">
      <vt:variant>
        <vt:lpstr>Design</vt:lpstr>
      </vt:variant>
      <vt:variant>
        <vt:i4>2</vt:i4>
      </vt:variant>
      <vt:variant>
        <vt:lpstr>Folientitel</vt:lpstr>
      </vt:variant>
      <vt:variant>
        <vt:i4>29</vt:i4>
      </vt:variant>
    </vt:vector>
  </HeadingPairs>
  <TitlesOfParts>
    <vt:vector size="31" baseType="lpstr">
      <vt:lpstr>Wie verhindere ich das Scheitern von Softwareprojekten Immo</vt:lpstr>
      <vt:lpstr>1_Wie verhindere ich das Scheitern von Softwareprojekten Immo</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lpstr>Wie verhindere ich das Scheitern von Softwareprojekten?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verhindere ich das Scheitern von Softwareprojekten?</dc:title>
  <dc:creator>Dieter Klapproth</dc:creator>
  <cp:lastModifiedBy>Dieter Klapproth</cp:lastModifiedBy>
  <cp:revision>34</cp:revision>
  <cp:lastPrinted>2013-09-25T12:45:43Z</cp:lastPrinted>
  <dcterms:created xsi:type="dcterms:W3CDTF">2013-09-10T06:25:31Z</dcterms:created>
  <dcterms:modified xsi:type="dcterms:W3CDTF">2013-10-15T21:18:25Z</dcterms:modified>
</cp:coreProperties>
</file>